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905" r:id="rId2"/>
    <p:sldMasterId id="2147483955" r:id="rId3"/>
    <p:sldMasterId id="2147483939" r:id="rId4"/>
    <p:sldMasterId id="2147483948" r:id="rId5"/>
    <p:sldMasterId id="2147483950" r:id="rId6"/>
    <p:sldMasterId id="2147483683" r:id="rId7"/>
  </p:sldMasterIdLst>
  <p:notesMasterIdLst>
    <p:notesMasterId r:id="rId63"/>
  </p:notesMasterIdLst>
  <p:handoutMasterIdLst>
    <p:handoutMasterId r:id="rId64"/>
  </p:handoutMasterIdLst>
  <p:sldIdLst>
    <p:sldId id="603" r:id="rId8"/>
    <p:sldId id="739" r:id="rId9"/>
    <p:sldId id="2650" r:id="rId10"/>
    <p:sldId id="2634" r:id="rId11"/>
    <p:sldId id="2693" r:id="rId12"/>
    <p:sldId id="2691" r:id="rId13"/>
    <p:sldId id="2637" r:id="rId14"/>
    <p:sldId id="2651" r:id="rId15"/>
    <p:sldId id="2677" r:id="rId16"/>
    <p:sldId id="1864" r:id="rId17"/>
    <p:sldId id="1881" r:id="rId18"/>
    <p:sldId id="2665" r:id="rId19"/>
    <p:sldId id="2664" r:id="rId20"/>
    <p:sldId id="2663" r:id="rId21"/>
    <p:sldId id="2676" r:id="rId22"/>
    <p:sldId id="2666" r:id="rId23"/>
    <p:sldId id="2667" r:id="rId24"/>
    <p:sldId id="2672" r:id="rId25"/>
    <p:sldId id="2668" r:id="rId26"/>
    <p:sldId id="2669" r:id="rId27"/>
    <p:sldId id="2670" r:id="rId28"/>
    <p:sldId id="2671" r:id="rId29"/>
    <p:sldId id="2673" r:id="rId30"/>
    <p:sldId id="2674" r:id="rId31"/>
    <p:sldId id="2675" r:id="rId32"/>
    <p:sldId id="2653" r:id="rId33"/>
    <p:sldId id="2678" r:id="rId34"/>
    <p:sldId id="2652" r:id="rId35"/>
    <p:sldId id="2654" r:id="rId36"/>
    <p:sldId id="2679" r:id="rId37"/>
    <p:sldId id="2680" r:id="rId38"/>
    <p:sldId id="2681" r:id="rId39"/>
    <p:sldId id="2682" r:id="rId40"/>
    <p:sldId id="2683" r:id="rId41"/>
    <p:sldId id="2684" r:id="rId42"/>
    <p:sldId id="2685" r:id="rId43"/>
    <p:sldId id="2655" r:id="rId44"/>
    <p:sldId id="2686" r:id="rId45"/>
    <p:sldId id="2687" r:id="rId46"/>
    <p:sldId id="2688" r:id="rId47"/>
    <p:sldId id="2648" r:id="rId48"/>
    <p:sldId id="2689" r:id="rId49"/>
    <p:sldId id="2690" r:id="rId50"/>
    <p:sldId id="2649" r:id="rId51"/>
    <p:sldId id="2662" r:id="rId52"/>
    <p:sldId id="2638" r:id="rId53"/>
    <p:sldId id="2639" r:id="rId54"/>
    <p:sldId id="2643" r:id="rId55"/>
    <p:sldId id="2640" r:id="rId56"/>
    <p:sldId id="2642" r:id="rId57"/>
    <p:sldId id="2692" r:id="rId58"/>
    <p:sldId id="2694" r:id="rId59"/>
    <p:sldId id="2644" r:id="rId60"/>
    <p:sldId id="2647" r:id="rId61"/>
    <p:sldId id="582" r:id="rId6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D1D1A"/>
    <a:srgbClr val="595757"/>
    <a:srgbClr val="221815"/>
    <a:srgbClr val="0432FF"/>
    <a:srgbClr val="0096FF"/>
    <a:srgbClr val="F2F2F2"/>
    <a:srgbClr val="4F81BD"/>
    <a:srgbClr val="E2F9D0"/>
    <a:srgbClr val="91A2BF"/>
    <a:srgbClr val="66BA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5" autoAdjust="0"/>
    <p:restoredTop sz="96291" autoAdjust="0"/>
  </p:normalViewPr>
  <p:slideViewPr>
    <p:cSldViewPr snapToGrid="0" snapToObjects="1">
      <p:cViewPr varScale="1">
        <p:scale>
          <a:sx n="124" d="100"/>
          <a:sy n="124" d="100"/>
        </p:scale>
        <p:origin x="23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7/21/24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7/21/24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961161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Picture 6" descr="C:\Users\z00205060\Desktop\CP项目\规范类文件\新建文件夹\巴展视觉物料规范-18.jpg">
            <a:extLst>
              <a:ext uri="{FF2B5EF4-FFF2-40B4-BE49-F238E27FC236}">
                <a16:creationId xmlns:a16="http://schemas.microsoft.com/office/drawing/2014/main" id="{60D4CF4B-3D9D-564E-9AB4-9D3074BC0132}"/>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93" y="32809"/>
            <a:ext cx="12196763" cy="6856951"/>
          </a:xfrm>
          <a:prstGeom prst="rect">
            <a:avLst/>
          </a:prstGeom>
          <a:noFill/>
        </p:spPr>
      </p:pic>
      <p:sp>
        <p:nvSpPr>
          <p:cNvPr id="6" name="Text Placeholder 5">
            <a:extLst>
              <a:ext uri="{FF2B5EF4-FFF2-40B4-BE49-F238E27FC236}">
                <a16:creationId xmlns:a16="http://schemas.microsoft.com/office/drawing/2014/main" id="{7FC97DCE-0896-AD42-9AE0-7F25594CD249}"/>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rgbClr val="374154"/>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7" name="Title 1">
            <a:extLst>
              <a:ext uri="{FF2B5EF4-FFF2-40B4-BE49-F238E27FC236}">
                <a16:creationId xmlns:a16="http://schemas.microsoft.com/office/drawing/2014/main" id="{741B8501-68C3-364E-8EDD-CD53B0A6B55F}"/>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1005181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95400"/>
            <a:ext cx="11161240" cy="5085928"/>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284939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3907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81191" y="240462"/>
            <a:ext cx="10503794" cy="783197"/>
          </a:xfrm>
          <a:prstGeom prst="rect">
            <a:avLst/>
          </a:prstGeom>
        </p:spPr>
        <p:txBody>
          <a:bodyPr anchor="ctr"/>
          <a:lstStyle>
            <a:lvl1pPr>
              <a:defRPr sz="20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9670164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2880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4470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06286"/>
            <a:ext cx="5290949" cy="49312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306286"/>
            <a:ext cx="5290949" cy="4931228"/>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98566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28344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476672"/>
            <a:ext cx="11161239"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306285"/>
            <a:ext cx="11161240" cy="4985657"/>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854304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4822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251857"/>
            <a:ext cx="10963473" cy="5103223"/>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9228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415812"/>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208314"/>
            <a:ext cx="5290949" cy="520121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208314"/>
            <a:ext cx="5290949" cy="520121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42352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39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814195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3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1.</a:t>
            </a:r>
            <a:r>
              <a:rPr lang="zh-CN" altLang="en-US" dirty="0"/>
              <a:t> 单击此处编辑母版文本样式</a:t>
            </a:r>
          </a:p>
        </p:txBody>
      </p:sp>
    </p:spTree>
    <p:extLst>
      <p:ext uri="{BB962C8B-B14F-4D97-AF65-F5344CB8AC3E}">
        <p14:creationId xmlns:p14="http://schemas.microsoft.com/office/powerpoint/2010/main" val="347213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思考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284513"/>
            <a:ext cx="11161240" cy="5007429"/>
          </a:xfrm>
          <a:prstGeom prst="rect">
            <a:avLst/>
          </a:prstGeom>
          <a:noFill/>
        </p:spPr>
        <p:txBody>
          <a:bodyPr/>
          <a:lstStyle>
            <a:lvl1pPr marL="457200" marR="0" indent="-457200" algn="l" defTabSz="1218804" rtl="0" eaLnBrk="0" fontAlgn="base" latinLnBrk="0" hangingPunct="0">
              <a:lnSpc>
                <a:spcPct val="200000"/>
              </a:lnSpc>
              <a:spcBef>
                <a:spcPts val="0"/>
              </a:spcBef>
              <a:spcAft>
                <a:spcPct val="0"/>
              </a:spcAft>
              <a:buClr>
                <a:srgbClr val="71B2FF"/>
              </a:buClr>
              <a:buSzPct val="110000"/>
              <a:buFont typeface="+mj-lt"/>
              <a:buAutoNum type="arabicPeriod"/>
              <a:tabLst/>
              <a:defRPr kumimoji="0" lang="zh-CN" altLang="en-US" sz="24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pic>
        <p:nvPicPr>
          <p:cNvPr id="4" name="图片 3">
            <a:extLst>
              <a:ext uri="{FF2B5EF4-FFF2-40B4-BE49-F238E27FC236}">
                <a16:creationId xmlns:a16="http://schemas.microsoft.com/office/drawing/2014/main" id="{5285E641-72A7-364D-AE4C-713FCA53F2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03900" y="3611316"/>
            <a:ext cx="3439096" cy="2732657"/>
          </a:xfrm>
          <a:prstGeom prst="rect">
            <a:avLst/>
          </a:prstGeom>
        </p:spPr>
      </p:pic>
    </p:spTree>
    <p:extLst>
      <p:ext uri="{BB962C8B-B14F-4D97-AF65-F5344CB8AC3E}">
        <p14:creationId xmlns:p14="http://schemas.microsoft.com/office/powerpoint/2010/main" val="462790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943F9233-A8D2-FF4D-8599-097D3F68CF29}"/>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4149125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DD27B74F-A921-7E4F-BA5E-E3C8D66FA295}"/>
              </a:ext>
            </a:extLst>
          </p:cNvPr>
          <p:cNvSpPr>
            <a:spLocks noGrp="1"/>
          </p:cNvSpPr>
          <p:nvPr>
            <p:ph type="title"/>
          </p:nvPr>
        </p:nvSpPr>
        <p:spPr>
          <a:xfrm>
            <a:off x="590977" y="53555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6" name="内容占位符 2">
            <a:extLst>
              <a:ext uri="{FF2B5EF4-FFF2-40B4-BE49-F238E27FC236}">
                <a16:creationId xmlns:a16="http://schemas.microsoft.com/office/drawing/2014/main" id="{8B8780FF-54FB-3649-B17D-70074C1E632C}"/>
              </a:ext>
            </a:extLst>
          </p:cNvPr>
          <p:cNvSpPr>
            <a:spLocks noGrp="1"/>
          </p:cNvSpPr>
          <p:nvPr>
            <p:ph sz="half" idx="1"/>
          </p:nvPr>
        </p:nvSpPr>
        <p:spPr>
          <a:xfrm>
            <a:off x="612745" y="1355844"/>
            <a:ext cx="5290949" cy="505368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92D050"/>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7" name="内容占位符 2">
            <a:extLst>
              <a:ext uri="{FF2B5EF4-FFF2-40B4-BE49-F238E27FC236}">
                <a16:creationId xmlns:a16="http://schemas.microsoft.com/office/drawing/2014/main" id="{0DF43595-01DB-2B45-9100-744DCAAE83F6}"/>
              </a:ext>
            </a:extLst>
          </p:cNvPr>
          <p:cNvSpPr>
            <a:spLocks noGrp="1"/>
          </p:cNvSpPr>
          <p:nvPr>
            <p:ph sz="half" idx="10"/>
          </p:nvPr>
        </p:nvSpPr>
        <p:spPr>
          <a:xfrm>
            <a:off x="6274388" y="1355844"/>
            <a:ext cx="5290949" cy="5053686"/>
          </a:xfrm>
          <a:prstGeom prst="rect">
            <a:avLst/>
          </a:prstGeom>
          <a:noFill/>
        </p:spPr>
        <p:txBody>
          <a:bodyPr/>
          <a:lstStyle>
            <a:lvl1pPr marL="239106" indent="-239106">
              <a:lnSpc>
                <a:spcPct val="150000"/>
              </a:lnSpc>
              <a:spcBef>
                <a:spcPts val="0"/>
              </a:spcBef>
              <a:buClr>
                <a:srgbClr val="92D050"/>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rgbClr val="92D050"/>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rgbClr val="92D050"/>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748148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8A3E95B-424F-4B49-B3DA-B4C38534752B}"/>
              </a:ext>
            </a:extLst>
          </p:cNvPr>
          <p:cNvSpPr>
            <a:spLocks noGrp="1"/>
          </p:cNvSpPr>
          <p:nvPr>
            <p:ph type="title" hasCustomPrompt="1"/>
          </p:nvPr>
        </p:nvSpPr>
        <p:spPr>
          <a:xfrm>
            <a:off x="481757" y="476672"/>
            <a:ext cx="11161239" cy="589190"/>
          </a:xfrm>
          <a:prstGeom prst="rect">
            <a:avLst/>
          </a:prstGeom>
        </p:spPr>
        <p:txBody>
          <a:bodyPr anchor="ctr"/>
          <a:lstStyle>
            <a:lvl1pPr algn="l">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8" name="内容占位符 2">
            <a:extLst>
              <a:ext uri="{FF2B5EF4-FFF2-40B4-BE49-F238E27FC236}">
                <a16:creationId xmlns:a16="http://schemas.microsoft.com/office/drawing/2014/main" id="{B5938B7C-F138-C248-A0C6-6700C114BA5D}"/>
              </a:ext>
            </a:extLst>
          </p:cNvPr>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92252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rgbClr val="C00000"/>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400821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00944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04664"/>
            <a:ext cx="10963473" cy="589190"/>
          </a:xfrm>
          <a:prstGeom prst="rect">
            <a:avLst/>
          </a:prstGeom>
        </p:spPr>
        <p:txBody>
          <a:bodyPr anchor="ctr"/>
          <a:lstStyle>
            <a:lvl1pPr>
              <a:defRPr sz="2800" b="1">
                <a:solidFill>
                  <a:schemeClr val="tx1">
                    <a:lumMod val="95000"/>
                  </a:schemeClr>
                </a:solidFill>
                <a:latin typeface="Futura Medium" panose="020B0602020204020303" pitchFamily="34" charset="-79"/>
                <a:ea typeface="微软雅黑" panose="020B0503020204020204" pitchFamily="34" charset="-122"/>
                <a:cs typeface="Futura Medium" panose="020B0602020204020303" pitchFamily="34" charset="-79"/>
              </a:defRPr>
            </a:lvl1pPr>
          </a:lstStyle>
          <a:p>
            <a:r>
              <a:rPr lang="zh-CN" altLang="en-US" dirty="0"/>
              <a:t>单击此处编辑母版标题样式</a:t>
            </a:r>
          </a:p>
        </p:txBody>
      </p:sp>
      <p:sp>
        <p:nvSpPr>
          <p:cNvPr id="10" name="内容占位符 2"/>
          <p:cNvSpPr>
            <a:spLocks noGrp="1"/>
          </p:cNvSpPr>
          <p:nvPr>
            <p:ph sz="half" idx="1"/>
          </p:nvPr>
        </p:nvSpPr>
        <p:spPr>
          <a:xfrm>
            <a:off x="623635" y="1196752"/>
            <a:ext cx="10963473" cy="5197702"/>
          </a:xfrm>
          <a:prstGeom prst="rect">
            <a:avLst/>
          </a:prstGeom>
        </p:spPr>
        <p:txBody>
          <a:bodyPr/>
          <a:lstStyle>
            <a:lvl1pPr marL="239106" indent="-239106">
              <a:lnSpc>
                <a:spcPct val="150000"/>
              </a:lnSpc>
              <a:spcBef>
                <a:spcPts val="0"/>
              </a:spcBef>
              <a:buClr>
                <a:schemeClr val="accent2">
                  <a:lumMod val="90000"/>
                </a:schemeClr>
              </a:buClr>
              <a:defRPr sz="2000" b="0">
                <a:solidFill>
                  <a:schemeClr val="tx1">
                    <a:lumMod val="95000"/>
                  </a:schemeClr>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tx1">
                    <a:lumMod val="95000"/>
                  </a:schemeClr>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tx1">
                    <a:lumMod val="95000"/>
                  </a:schemeClr>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3757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DB2E4210-3B10-3342-821A-8115CF031124}"/>
              </a:ext>
            </a:extLst>
          </p:cNvPr>
          <p:cNvSpPr>
            <a:spLocks noGrp="1"/>
          </p:cNvSpPr>
          <p:nvPr>
            <p:ph sz="half" idx="1" hasCustomPrompt="1"/>
          </p:nvPr>
        </p:nvSpPr>
        <p:spPr>
          <a:xfrm>
            <a:off x="481757" y="489857"/>
            <a:ext cx="11161240" cy="5520663"/>
          </a:xfrm>
          <a:prstGeom prst="rect">
            <a:avLst/>
          </a:prstGeom>
          <a:noFill/>
        </p:spPr>
        <p:txBody>
          <a:bodyPr anchor="ctr">
            <a:normAutofit/>
          </a:bodyPr>
          <a:lstStyle>
            <a:lvl1pPr marL="0" marR="0" indent="0" algn="ctr" defTabSz="1218804" rtl="0" eaLnBrk="0" fontAlgn="base" latinLnBrk="0" hangingPunct="0">
              <a:lnSpc>
                <a:spcPct val="150000"/>
              </a:lnSpc>
              <a:spcBef>
                <a:spcPts val="0"/>
              </a:spcBef>
              <a:spcAft>
                <a:spcPct val="0"/>
              </a:spcAft>
              <a:buClr>
                <a:srgbClr val="71B2FF"/>
              </a:buClr>
              <a:buSzPct val="110000"/>
              <a:buFont typeface="+mj-lt"/>
              <a:buNone/>
              <a:tabLst/>
              <a:defRPr kumimoji="0" lang="zh-CN" altLang="en-US" sz="9600" b="1" i="0" u="none" strike="noStrike" kern="0" cap="none" spc="0" normalizeH="0" baseline="0" dirty="0">
                <a:ln>
                  <a:noFill/>
                </a:ln>
                <a:solidFill>
                  <a:schemeClr val="tx1"/>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en-US" altLang="zh-CN" dirty="0"/>
              <a:t>N.</a:t>
            </a:r>
            <a:r>
              <a:rPr lang="zh-CN" altLang="en-US" dirty="0"/>
              <a:t> 单击此处编辑母版文本样式</a:t>
            </a:r>
          </a:p>
        </p:txBody>
      </p:sp>
    </p:spTree>
    <p:extLst>
      <p:ext uri="{BB962C8B-B14F-4D97-AF65-F5344CB8AC3E}">
        <p14:creationId xmlns:p14="http://schemas.microsoft.com/office/powerpoint/2010/main" val="23892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61184-AC94-6541-A9F6-3504B6AC75C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9" name="Text Placeholder 5">
            <a:extLst>
              <a:ext uri="{FF2B5EF4-FFF2-40B4-BE49-F238E27FC236}">
                <a16:creationId xmlns:a16="http://schemas.microsoft.com/office/drawing/2014/main" id="{011094E6-4D5B-8C42-9657-10EE07AF670A}"/>
              </a:ext>
            </a:extLst>
          </p:cNvPr>
          <p:cNvSpPr>
            <a:spLocks noGrp="1"/>
          </p:cNvSpPr>
          <p:nvPr>
            <p:ph type="body" sz="quarter" idx="10" hasCustomPrompt="1"/>
          </p:nvPr>
        </p:nvSpPr>
        <p:spPr>
          <a:xfrm>
            <a:off x="1417861" y="3880886"/>
            <a:ext cx="1944216" cy="643926"/>
          </a:xfrm>
          <a:prstGeom prst="rect">
            <a:avLst/>
          </a:prstGeom>
        </p:spPr>
        <p:txBody>
          <a:bodyPr lIns="0" tIns="0" rIns="0" bIns="0" anchor="ctr"/>
          <a:lstStyle>
            <a:lvl1pPr>
              <a:lnSpc>
                <a:spcPct val="100000"/>
              </a:lnSpc>
              <a:defRPr sz="4800">
                <a:solidFill>
                  <a:schemeClr val="tx2"/>
                </a:solidFill>
                <a:latin typeface="ACGN-MiaoGB-Flash" panose="02020300000000000000" pitchFamily="18" charset="-122"/>
                <a:ea typeface="ACGN-MiaoGB-Flash" panose="02020300000000000000" pitchFamily="18" charset="-122"/>
              </a:defRPr>
            </a:lvl1pPr>
          </a:lstStyle>
          <a:p>
            <a:pPr lvl="0"/>
            <a:r>
              <a:rPr lang="en-US" altLang="zh-CN" dirty="0"/>
              <a:t>ZOMI</a:t>
            </a:r>
            <a:endParaRPr lang="en-US" dirty="0"/>
          </a:p>
        </p:txBody>
      </p:sp>
      <p:sp>
        <p:nvSpPr>
          <p:cNvPr id="6" name="Title 1">
            <a:extLst>
              <a:ext uri="{FF2B5EF4-FFF2-40B4-BE49-F238E27FC236}">
                <a16:creationId xmlns:a16="http://schemas.microsoft.com/office/drawing/2014/main" id="{9EC68140-F31D-D449-AB97-7D3A7E7A49B7}"/>
              </a:ext>
            </a:extLst>
          </p:cNvPr>
          <p:cNvSpPr>
            <a:spLocks noGrp="1"/>
          </p:cNvSpPr>
          <p:nvPr>
            <p:ph type="ctrTitle" hasCustomPrompt="1"/>
          </p:nvPr>
        </p:nvSpPr>
        <p:spPr>
          <a:xfrm>
            <a:off x="898996" y="907091"/>
            <a:ext cx="6559809" cy="2704025"/>
          </a:xfrm>
          <a:prstGeom prst="rect">
            <a:avLst/>
          </a:prstGeom>
          <a:ln>
            <a:noFill/>
            <a:prstDash val="dash"/>
          </a:ln>
        </p:spPr>
        <p:txBody>
          <a:bodyPr lIns="0" tIns="0" rIns="0" bIns="0" anchor="t">
            <a:noAutofit/>
          </a:bodyPr>
          <a:lstStyle>
            <a:lvl1pPr algn="l">
              <a:lnSpc>
                <a:spcPct val="100000"/>
              </a:lnSpc>
              <a:defRPr sz="8800" b="1" i="0">
                <a:solidFill>
                  <a:srgbClr val="FFFFFF"/>
                </a:solidFill>
                <a:latin typeface="Futura Medium" panose="020B0602020204020303" pitchFamily="34" charset="-79"/>
                <a:ea typeface="Microsoft YaHei" panose="020B0503020204020204" pitchFamily="34" charset="-122"/>
                <a:cs typeface="Futura Medium" panose="020B0602020204020303" pitchFamily="34" charset="-79"/>
              </a:defRPr>
            </a:lvl1pPr>
          </a:lstStyle>
          <a:p>
            <a:r>
              <a:rPr lang="zh-CN" altLang="en-US" dirty="0"/>
              <a:t>单击此处添加标题</a:t>
            </a:r>
            <a:endParaRPr lang="en-US" dirty="0"/>
          </a:p>
        </p:txBody>
      </p:sp>
    </p:spTree>
    <p:extLst>
      <p:ext uri="{BB962C8B-B14F-4D97-AF65-F5344CB8AC3E}">
        <p14:creationId xmlns:p14="http://schemas.microsoft.com/office/powerpoint/2010/main" val="2750365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957784"/>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700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1502228" y="2617826"/>
            <a:ext cx="5127171" cy="1323439"/>
          </a:xfrm>
          <a:prstGeom prst="rect">
            <a:avLst/>
          </a:prstGeom>
          <a:noFill/>
        </p:spPr>
        <p:txBody>
          <a:bodyPr wrap="square" rtlCol="0">
            <a:spAutoFit/>
          </a:bodyPr>
          <a:lstStyle/>
          <a:p>
            <a:pPr algn="l"/>
            <a:r>
              <a:rPr lang="en-US" sz="8000" dirty="0">
                <a:solidFill>
                  <a:srgbClr val="221815"/>
                </a:solidFill>
                <a:latin typeface="Futura Medium" panose="020B0602020204020303" pitchFamily="34" charset="-79"/>
                <a:cs typeface="Futura Medium" panose="020B0602020204020303" pitchFamily="34" charset="-79"/>
              </a:rPr>
              <a:t>Thank you</a:t>
            </a:r>
          </a:p>
        </p:txBody>
      </p:sp>
    </p:spTree>
    <p:extLst>
      <p:ext uri="{BB962C8B-B14F-4D97-AF65-F5344CB8AC3E}">
        <p14:creationId xmlns:p14="http://schemas.microsoft.com/office/powerpoint/2010/main" val="366478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84266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76672"/>
            <a:ext cx="10958766" cy="589190"/>
          </a:xfrm>
          <a:prstGeom prst="rect">
            <a:avLst/>
          </a:prstGeom>
        </p:spPr>
        <p:txBody>
          <a:bodyPr/>
          <a:lstStyle>
            <a:lvl1pPr algn="l">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4" y="1306287"/>
            <a:ext cx="10958765" cy="4996542"/>
          </a:xfrm>
          <a:prstGeom prst="rect">
            <a:avLst/>
          </a:prstGeom>
          <a:noFill/>
        </p:spPr>
        <p:txBody>
          <a:bodyPr/>
          <a:lstStyle>
            <a:lvl1pPr marL="239106" marR="0" indent="-239106" algn="l" defTabSz="1218804" rtl="0" eaLnBrk="0" fontAlgn="base" latinLnBrk="0" hangingPunct="0">
              <a:lnSpc>
                <a:spcPct val="150000"/>
              </a:lnSpc>
              <a:spcBef>
                <a:spcPts val="0"/>
              </a:spcBef>
              <a:spcAft>
                <a:spcPts val="80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ts val="80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ts val="80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22483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E415327-0213-194E-B61D-B6ACD31780B0}"/>
              </a:ext>
            </a:extLst>
          </p:cNvPr>
          <p:cNvSpPr>
            <a:spLocks noGrp="1"/>
          </p:cNvSpPr>
          <p:nvPr>
            <p:ph type="title"/>
          </p:nvPr>
        </p:nvSpPr>
        <p:spPr>
          <a:xfrm>
            <a:off x="623635" y="558414"/>
            <a:ext cx="10963473" cy="589190"/>
          </a:xfrm>
          <a:prstGeom prst="rect">
            <a:avLst/>
          </a:prstGeom>
        </p:spPr>
        <p:txBody>
          <a:bodyPr anchor="ctr"/>
          <a:lstStyle>
            <a:lvl1pPr algn="l">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5" name="内容占位符 2">
            <a:extLst>
              <a:ext uri="{FF2B5EF4-FFF2-40B4-BE49-F238E27FC236}">
                <a16:creationId xmlns:a16="http://schemas.microsoft.com/office/drawing/2014/main" id="{6F51793D-2582-2644-B9F5-2A41076AAC3F}"/>
              </a:ext>
            </a:extLst>
          </p:cNvPr>
          <p:cNvSpPr>
            <a:spLocks noGrp="1"/>
          </p:cNvSpPr>
          <p:nvPr>
            <p:ph sz="half" idx="1" hasCustomPrompt="1"/>
          </p:nvPr>
        </p:nvSpPr>
        <p:spPr>
          <a:xfrm>
            <a:off x="623635" y="1360170"/>
            <a:ext cx="10963473" cy="499491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47181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github.com/chenzomi12/DeepLearningSyste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henzomi12.github.io/"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s://chenzomi12.github.io/" TargetMode="External"/><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chenzomi12.github.io/"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image" Target="../media/image10.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hyperlink" Target="https://chenzomi12.github.io/"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hyperlink" Target="https://chenzomi12.github.io/" TargetMode="Externa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7.xml"/><Relationship Id="rId1" Type="http://schemas.openxmlformats.org/officeDocument/2006/relationships/slideLayout" Target="../slideLayouts/slideLayout31.xml"/><Relationship Id="rId6" Type="http://schemas.openxmlformats.org/officeDocument/2006/relationships/hyperlink" Target="https://github.com/chenzomi12/DeepLearningSystem" TargetMode="External"/><Relationship Id="rId5" Type="http://schemas.openxmlformats.org/officeDocument/2006/relationships/hyperlink" Target="https://chenzomi12.github.io/" TargetMode="Externa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DAA57E4D-57AC-4B4A-BA6C-86FA5001E093}"/>
              </a:ext>
            </a:extLst>
          </p:cNvPr>
          <p:cNvSpPr txBox="1"/>
          <p:nvPr userDrawn="1"/>
        </p:nvSpPr>
        <p:spPr>
          <a:xfrm>
            <a:off x="553765" y="6469851"/>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7" name="TextBox 3">
            <a:extLst>
              <a:ext uri="{FF2B5EF4-FFF2-40B4-BE49-F238E27FC236}">
                <a16:creationId xmlns:a16="http://schemas.microsoft.com/office/drawing/2014/main" id="{B55D2D48-944A-9C4D-BB22-D76C71F4D94F}"/>
              </a:ext>
            </a:extLst>
          </p:cNvPr>
          <p:cNvSpPr txBox="1"/>
          <p:nvPr userDrawn="1"/>
        </p:nvSpPr>
        <p:spPr>
          <a:xfrm>
            <a:off x="1281791"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8" name="副标题 2">
            <a:extLst>
              <a:ext uri="{FF2B5EF4-FFF2-40B4-BE49-F238E27FC236}">
                <a16:creationId xmlns:a16="http://schemas.microsoft.com/office/drawing/2014/main" id="{856DBD81-A7BD-584A-94D7-31E1EFFD9F98}"/>
              </a:ext>
            </a:extLst>
          </p:cNvPr>
          <p:cNvSpPr txBox="1">
            <a:spLocks/>
          </p:cNvSpPr>
          <p:nvPr userDrawn="1"/>
        </p:nvSpPr>
        <p:spPr bwMode="auto">
          <a:xfrm>
            <a:off x="8474645" y="6263990"/>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10"/>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pic>
        <p:nvPicPr>
          <p:cNvPr id="9" name="图片 8">
            <a:extLst>
              <a:ext uri="{FF2B5EF4-FFF2-40B4-BE49-F238E27FC236}">
                <a16:creationId xmlns:a16="http://schemas.microsoft.com/office/drawing/2014/main" id="{DBE738B7-F398-0746-82A7-6856A70110C5}"/>
              </a:ext>
            </a:extLst>
          </p:cNvPr>
          <p:cNvPicPr>
            <a:picLocks noChangeAspect="1"/>
          </p:cNvPicPr>
          <p:nvPr userDrawn="1"/>
        </p:nvPicPr>
        <p:blipFill>
          <a:blip r:embed="rId11" cstate="screen">
            <a:alphaModFix amt="70000"/>
            <a:extLst>
              <a:ext uri="{28A0092B-C50C-407E-A947-70E740481C1C}">
                <a14:useLocalDpi xmlns:a14="http://schemas.microsoft.com/office/drawing/2010/main"/>
              </a:ext>
            </a:extLst>
          </a:blip>
          <a:stretch>
            <a:fillRect/>
          </a:stretch>
        </p:blipFill>
        <p:spPr>
          <a:xfrm>
            <a:off x="337741" y="6548541"/>
            <a:ext cx="144000" cy="144000"/>
          </a:xfrm>
          <a:prstGeom prst="ellipse">
            <a:avLst/>
          </a:prstGeom>
          <a:ln w="28575" cap="rnd">
            <a:solidFill>
              <a:schemeClr val="tx2"/>
            </a:solidFill>
            <a:prstDash val="solid"/>
          </a:ln>
          <a:effectLst/>
        </p:spPr>
      </p:pic>
      <p:sp>
        <p:nvSpPr>
          <p:cNvPr id="10" name="TextBox 2">
            <a:extLst>
              <a:ext uri="{FF2B5EF4-FFF2-40B4-BE49-F238E27FC236}">
                <a16:creationId xmlns:a16="http://schemas.microsoft.com/office/drawing/2014/main" id="{0021EBA7-FAE3-FF4A-A451-258276F9F3D7}"/>
              </a:ext>
            </a:extLst>
          </p:cNvPr>
          <p:cNvSpPr txBox="1"/>
          <p:nvPr userDrawn="1"/>
        </p:nvSpPr>
        <p:spPr>
          <a:xfrm>
            <a:off x="8474645" y="6468770"/>
            <a:ext cx="3603206" cy="261354"/>
          </a:xfrm>
          <a:prstGeom prst="rect">
            <a:avLst/>
          </a:prstGeom>
          <a:noFill/>
        </p:spPr>
        <p:txBody>
          <a:bodyPr wrap="square" rtlCol="0">
            <a:spAutoFit/>
          </a:bodyPr>
          <a:lstStyle/>
          <a:p>
            <a:pPr algn="r">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12">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2B527018-A8C0-2549-A68F-07BA1E998618}"/>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E6C2E1D7-5E39-AB4F-9CBA-46A0ADF0768E}"/>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6F1C80BB-D03E-114E-9AE3-8A8609E07672}"/>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2F0883A7-BCE1-2342-91EE-B3A807B5EE35}"/>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69E12922-9CE0-8144-94EA-24B51ED17EF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0F94F024-0AF6-FC47-8DFC-F35CD6931E9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DB1F3D1-02FB-D34F-A2B5-3688CF5FB86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F78FB0B0-0E5C-954F-8BC1-1A273BD1E9D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04B50A98-6A94-6845-B2AF-0E608B122E53}"/>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BCE565D0-22C1-2E47-ADDF-A42AB04FB62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031360E-60D8-3748-820B-120AFA81DD5C}"/>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5E103C08-5827-934C-9FE6-DE811B5CBA9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51B2DE11-DBCC-F442-A2A8-08E9F5E752AC}"/>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BA4F0379-6F0F-1648-B5CB-024104F1D90F}"/>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52A1B2A2-CFB4-474D-98D0-AB031967571A}"/>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3811321C-E020-4C46-80FA-B6E6B3D232A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2CE6974-5699-B64E-8748-C7AA8B59A66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CCDD0EC8-DEF3-D74F-A0CE-471C31C18552}"/>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86D01087-413E-624D-80E9-CFAFB3275F0F}"/>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752C8B9C-9D84-5845-BD1F-44013C8C647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4EB35639-3259-C847-8C55-4E4D266ABB4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A11EF571-49DB-8249-99C5-89BC145C8999}"/>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3E8B53FC-E145-3F43-AFF8-EB48BC38C45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E83DBCC2-696B-AD41-A7AF-7192CD834A84}"/>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6A0F83C8-66F9-C646-AA29-C7361B3002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E6045887-7F8F-F440-87E6-90112BBCABFA}"/>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DBF25C-CD8A-344D-A2B6-9F694BE521B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5756FACE-B85A-BE48-89D3-72CDE423EA7C}"/>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E6546FA-A3AE-1445-B5F3-D3FDF9B38BA6}"/>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0213551D-0E39-714A-974C-324089C1451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38E6BB56-0E57-4D4C-B890-D407AD37061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016E85E5-8603-064F-9B53-45C9479EF17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1979A07-7FC0-794E-902D-DE18D921B81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3F0325B4-35DD-E041-BA7F-B681242FA419}"/>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160A308A-50A9-9C4C-AF71-79017E36F09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97497718-5961-5446-9E28-15CA3A2138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8375F904-41AE-8146-8E09-C35AB795A7B7}"/>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A1D3B9B0-CDE9-5244-9364-3FE76EE1F91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AF07594E-C433-FB4E-964B-FCB6E508F19E}"/>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472C57FE-7162-354F-8D2E-9F74E180F6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8BB07287-2BF7-1B49-8591-59AFBCE1E15D}"/>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61C593D7-BCA8-E243-A350-D473367FC04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96E2ACF3-8945-A846-9A76-24E4F1DE4479}"/>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53F68A40-98FE-C049-8646-AF3B4B8F3F13}"/>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3BFBC783-6197-584C-9E4F-7F6798332AFF}"/>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F328BC2C-2255-5149-9F7A-DC0F920F680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AAB98B3A-E4B0-2D42-BAB5-43D7B746DD00}"/>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8D176379-BF63-7941-891A-34942201E5E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13D5D356-16D2-B246-A39E-2D07E1183D70}"/>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FECA42F8-FF45-2044-BDE7-C7DC7313FF4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876AF6DD-69F9-C045-A4F0-136C6B6FD94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4F4D979B-6877-8B4F-A4FA-9E3CE00D72B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E43DD49F-0BC6-3747-A13F-DE3AA7A7B31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BB6E2340-8FC3-9F41-90FC-E9FA72BF8F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F263B7C8-E521-0E45-9A58-8DDA996B85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A6737B0A-F864-984A-A19F-C3EC17AAFA8E}"/>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5B9BA48-ED89-8B49-AD44-240DFC5FFF6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F26C55AE-82C0-774A-882B-C78331504E7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CAFAE89-B656-4746-BC1E-D3C1280B5EB3}"/>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6D795F3C-0237-324F-80C3-9430CC4BF91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9ADB2399-C60A-7A44-8C6F-E3590DEF500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912018D6-5AF7-5943-B320-8F5D8908087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6EF094BD-5040-0B4A-B88D-E7F28A84D4A2}"/>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502C6170-7CB7-394C-BE52-E190A4301F87}"/>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47A3800C-B41D-234A-A87E-252E6E1FA0FB}"/>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23322F17-4B9D-694B-B104-8990972D163D}"/>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9797F0C5-A026-3244-A76E-D6D13AD0BE3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97DCAD35-B13D-434B-8C71-4E7F9CB050F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DC6B5320-2274-E045-B8A8-8FE53CC3B6D3}"/>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BC896F73-AACB-B442-98B8-56AAA8850380}"/>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946" r:id="rId1"/>
    <p:sldLayoutId id="2147483970" r:id="rId2"/>
    <p:sldLayoutId id="2147483947" r:id="rId3"/>
    <p:sldLayoutId id="2147483819" r:id="rId4"/>
    <p:sldLayoutId id="2147483820" r:id="rId5"/>
    <p:sldLayoutId id="2147483892" r:id="rId6"/>
    <p:sldLayoutId id="2147483824" r:id="rId7"/>
    <p:sldLayoutId id="2147483968"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365440" y="6413378"/>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2024/7/21</a:t>
            </a:fld>
            <a:endParaRPr lang="zh-CN" altLang="en-US" dirty="0">
              <a:solidFill>
                <a:prstClr val="black"/>
              </a:solidFill>
            </a:endParaRPr>
          </a:p>
        </p:txBody>
      </p:sp>
      <p:sp>
        <p:nvSpPr>
          <p:cNvPr id="10" name="Rectangle 86"/>
          <p:cNvSpPr>
            <a:spLocks noChangeArrowheads="1"/>
          </p:cNvSpPr>
          <p:nvPr userDrawn="1"/>
        </p:nvSpPr>
        <p:spPr bwMode="auto">
          <a:xfrm>
            <a:off x="9514255"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7" name="TextBox 2">
            <a:extLst>
              <a:ext uri="{FF2B5EF4-FFF2-40B4-BE49-F238E27FC236}">
                <a16:creationId xmlns:a16="http://schemas.microsoft.com/office/drawing/2014/main" id="{4516A7C5-B605-6B44-A7BE-28ADB9219092}"/>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 name="图片 7">
            <a:extLst>
              <a:ext uri="{FF2B5EF4-FFF2-40B4-BE49-F238E27FC236}">
                <a16:creationId xmlns:a16="http://schemas.microsoft.com/office/drawing/2014/main" id="{295495ED-F2F9-A345-AD2E-98BB16884A21}"/>
              </a:ext>
            </a:extLst>
          </p:cNvPr>
          <p:cNvPicPr>
            <a:picLocks noChangeAspect="1"/>
          </p:cNvPicPr>
          <p:nvPr userDrawn="1"/>
        </p:nvPicPr>
        <p:blipFill>
          <a:blip r:embed="rId7"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9" name="副标题 2">
            <a:extLst>
              <a:ext uri="{FF2B5EF4-FFF2-40B4-BE49-F238E27FC236}">
                <a16:creationId xmlns:a16="http://schemas.microsoft.com/office/drawing/2014/main" id="{9B5DC586-B9B6-944A-9389-8211B4B1FD1F}"/>
              </a:ext>
            </a:extLst>
          </p:cNvPr>
          <p:cNvSpPr txBox="1">
            <a:spLocks/>
          </p:cNvSpPr>
          <p:nvPr userDrawn="1"/>
        </p:nvSpPr>
        <p:spPr bwMode="auto">
          <a:xfrm>
            <a:off x="9817349" y="6460188"/>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8">
                  <a:extLst>
                    <a:ext uri="{A12FA001-AC4F-418D-AE19-62706E023703}">
                      <ahyp:hlinkClr xmlns:ahyp="http://schemas.microsoft.com/office/drawing/2018/hyperlinkcolor" val="tx"/>
                    </a:ext>
                  </a:extLst>
                </a:hlinkClick>
              </a:rPr>
              <a:t>https://chenzomi12.github.io/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11" name="Rectangle 15">
            <a:extLst>
              <a:ext uri="{FF2B5EF4-FFF2-40B4-BE49-F238E27FC236}">
                <a16:creationId xmlns:a16="http://schemas.microsoft.com/office/drawing/2014/main" id="{5BBC3D22-C8BD-6E40-9853-81A509B6306E}"/>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2" name="组合 11">
            <a:extLst>
              <a:ext uri="{FF2B5EF4-FFF2-40B4-BE49-F238E27FC236}">
                <a16:creationId xmlns:a16="http://schemas.microsoft.com/office/drawing/2014/main" id="{435D8D64-3517-884F-A63A-6B170EC85CBD}"/>
              </a:ext>
            </a:extLst>
          </p:cNvPr>
          <p:cNvGrpSpPr/>
          <p:nvPr userDrawn="1"/>
        </p:nvGrpSpPr>
        <p:grpSpPr>
          <a:xfrm>
            <a:off x="12590924" y="3356218"/>
            <a:ext cx="1214711" cy="3499198"/>
            <a:chOff x="12438524" y="3358802"/>
            <a:chExt cx="1214711" cy="3499198"/>
          </a:xfrm>
        </p:grpSpPr>
        <p:sp>
          <p:nvSpPr>
            <p:cNvPr id="13" name="矩形 12">
              <a:extLst>
                <a:ext uri="{FF2B5EF4-FFF2-40B4-BE49-F238E27FC236}">
                  <a16:creationId xmlns:a16="http://schemas.microsoft.com/office/drawing/2014/main" id="{468E3478-8E25-0C41-BD64-C4CBF7CC9FC7}"/>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4" name="Group 18">
              <a:extLst>
                <a:ext uri="{FF2B5EF4-FFF2-40B4-BE49-F238E27FC236}">
                  <a16:creationId xmlns:a16="http://schemas.microsoft.com/office/drawing/2014/main" id="{99A42DA1-5B3C-B74E-A538-0FE12DEAAE24}"/>
                </a:ext>
              </a:extLst>
            </p:cNvPr>
            <p:cNvGrpSpPr>
              <a:grpSpLocks/>
            </p:cNvGrpSpPr>
            <p:nvPr/>
          </p:nvGrpSpPr>
          <p:grpSpPr bwMode="auto">
            <a:xfrm>
              <a:off x="12552504" y="3727418"/>
              <a:ext cx="986752" cy="182532"/>
              <a:chOff x="5893" y="2387"/>
              <a:chExt cx="466" cy="115"/>
            </a:xfrm>
          </p:grpSpPr>
          <p:sp>
            <p:nvSpPr>
              <p:cNvPr id="75" name="Rectangle 19">
                <a:extLst>
                  <a:ext uri="{FF2B5EF4-FFF2-40B4-BE49-F238E27FC236}">
                    <a16:creationId xmlns:a16="http://schemas.microsoft.com/office/drawing/2014/main" id="{EAC6B2B5-38BF-D042-A46B-CDC1AC508FA7}"/>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0">
                <a:extLst>
                  <a:ext uri="{FF2B5EF4-FFF2-40B4-BE49-F238E27FC236}">
                    <a16:creationId xmlns:a16="http://schemas.microsoft.com/office/drawing/2014/main" id="{F9D1E726-1474-2649-B299-B3482A2F1F2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1">
                <a:extLst>
                  <a:ext uri="{FF2B5EF4-FFF2-40B4-BE49-F238E27FC236}">
                    <a16:creationId xmlns:a16="http://schemas.microsoft.com/office/drawing/2014/main" id="{637D7899-2375-9A40-AE33-ADF2A472574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2">
                <a:extLst>
                  <a:ext uri="{FF2B5EF4-FFF2-40B4-BE49-F238E27FC236}">
                    <a16:creationId xmlns:a16="http://schemas.microsoft.com/office/drawing/2014/main" id="{5CF63C11-61F8-AD4E-BA74-564C0CB428E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6C44727B-F11C-CF4F-9470-4376C255CC5C}"/>
                </a:ext>
              </a:extLst>
            </p:cNvPr>
            <p:cNvGrpSpPr>
              <a:grpSpLocks/>
            </p:cNvGrpSpPr>
            <p:nvPr/>
          </p:nvGrpSpPr>
          <p:grpSpPr bwMode="auto">
            <a:xfrm>
              <a:off x="12552504" y="3943282"/>
              <a:ext cx="986752" cy="182532"/>
              <a:chOff x="5893" y="2523"/>
              <a:chExt cx="466" cy="115"/>
            </a:xfrm>
          </p:grpSpPr>
          <p:sp>
            <p:nvSpPr>
              <p:cNvPr id="71" name="Rectangle 24">
                <a:extLst>
                  <a:ext uri="{FF2B5EF4-FFF2-40B4-BE49-F238E27FC236}">
                    <a16:creationId xmlns:a16="http://schemas.microsoft.com/office/drawing/2014/main" id="{87D9D541-DBBF-204B-99C2-317D2560BCA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5">
                <a:extLst>
                  <a:ext uri="{FF2B5EF4-FFF2-40B4-BE49-F238E27FC236}">
                    <a16:creationId xmlns:a16="http://schemas.microsoft.com/office/drawing/2014/main" id="{7255439D-C16A-584B-8A71-64DEC7A13A77}"/>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6">
                <a:extLst>
                  <a:ext uri="{FF2B5EF4-FFF2-40B4-BE49-F238E27FC236}">
                    <a16:creationId xmlns:a16="http://schemas.microsoft.com/office/drawing/2014/main" id="{851D12BE-779D-2248-A49C-B2A3E190C1B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7">
                <a:extLst>
                  <a:ext uri="{FF2B5EF4-FFF2-40B4-BE49-F238E27FC236}">
                    <a16:creationId xmlns:a16="http://schemas.microsoft.com/office/drawing/2014/main" id="{E3E05B9C-6535-1145-A5FB-362B2D3C598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8">
              <a:extLst>
                <a:ext uri="{FF2B5EF4-FFF2-40B4-BE49-F238E27FC236}">
                  <a16:creationId xmlns:a16="http://schemas.microsoft.com/office/drawing/2014/main" id="{40AB3C45-D453-8445-A666-F4AB773FD2B7}"/>
                </a:ext>
              </a:extLst>
            </p:cNvPr>
            <p:cNvGrpSpPr>
              <a:grpSpLocks/>
            </p:cNvGrpSpPr>
            <p:nvPr/>
          </p:nvGrpSpPr>
          <p:grpSpPr bwMode="auto">
            <a:xfrm>
              <a:off x="12552504" y="4159146"/>
              <a:ext cx="986752" cy="182532"/>
              <a:chOff x="5893" y="2659"/>
              <a:chExt cx="466" cy="115"/>
            </a:xfrm>
          </p:grpSpPr>
          <p:sp>
            <p:nvSpPr>
              <p:cNvPr id="67" name="Rectangle 29">
                <a:extLst>
                  <a:ext uri="{FF2B5EF4-FFF2-40B4-BE49-F238E27FC236}">
                    <a16:creationId xmlns:a16="http://schemas.microsoft.com/office/drawing/2014/main" id="{2BE8D4FD-647F-484A-BB3D-3A53BE127C2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0">
                <a:extLst>
                  <a:ext uri="{FF2B5EF4-FFF2-40B4-BE49-F238E27FC236}">
                    <a16:creationId xmlns:a16="http://schemas.microsoft.com/office/drawing/2014/main" id="{98D950A1-D582-7D40-ACAD-024FDCD176F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1">
                <a:extLst>
                  <a:ext uri="{FF2B5EF4-FFF2-40B4-BE49-F238E27FC236}">
                    <a16:creationId xmlns:a16="http://schemas.microsoft.com/office/drawing/2014/main" id="{477D579F-3EEC-D94E-9BE8-2749901AD7B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2">
                <a:extLst>
                  <a:ext uri="{FF2B5EF4-FFF2-40B4-BE49-F238E27FC236}">
                    <a16:creationId xmlns:a16="http://schemas.microsoft.com/office/drawing/2014/main" id="{E9024426-6600-B444-9917-C935F8151D6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3">
              <a:extLst>
                <a:ext uri="{FF2B5EF4-FFF2-40B4-BE49-F238E27FC236}">
                  <a16:creationId xmlns:a16="http://schemas.microsoft.com/office/drawing/2014/main" id="{6DDF88EC-F185-FC48-9C8B-64D35611CA82}"/>
                </a:ext>
              </a:extLst>
            </p:cNvPr>
            <p:cNvGrpSpPr>
              <a:grpSpLocks/>
            </p:cNvGrpSpPr>
            <p:nvPr/>
          </p:nvGrpSpPr>
          <p:grpSpPr bwMode="auto">
            <a:xfrm>
              <a:off x="12552504" y="3511551"/>
              <a:ext cx="986752" cy="188882"/>
              <a:chOff x="5893" y="2251"/>
              <a:chExt cx="466" cy="119"/>
            </a:xfrm>
          </p:grpSpPr>
          <p:sp>
            <p:nvSpPr>
              <p:cNvPr id="63" name="Rectangle 34">
                <a:extLst>
                  <a:ext uri="{FF2B5EF4-FFF2-40B4-BE49-F238E27FC236}">
                    <a16:creationId xmlns:a16="http://schemas.microsoft.com/office/drawing/2014/main" id="{389678E6-E69F-CB4D-A47C-84CC217B6C1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5">
                <a:extLst>
                  <a:ext uri="{FF2B5EF4-FFF2-40B4-BE49-F238E27FC236}">
                    <a16:creationId xmlns:a16="http://schemas.microsoft.com/office/drawing/2014/main" id="{0643F449-48E1-7447-BAEA-1D5F093D4ED7}"/>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6">
                <a:extLst>
                  <a:ext uri="{FF2B5EF4-FFF2-40B4-BE49-F238E27FC236}">
                    <a16:creationId xmlns:a16="http://schemas.microsoft.com/office/drawing/2014/main" id="{4B468376-C520-154C-AC89-55E375AB1A8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7">
                <a:extLst>
                  <a:ext uri="{FF2B5EF4-FFF2-40B4-BE49-F238E27FC236}">
                    <a16:creationId xmlns:a16="http://schemas.microsoft.com/office/drawing/2014/main" id="{1CB5AA30-0ADA-A349-A715-C82F1250203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8">
              <a:extLst>
                <a:ext uri="{FF2B5EF4-FFF2-40B4-BE49-F238E27FC236}">
                  <a16:creationId xmlns:a16="http://schemas.microsoft.com/office/drawing/2014/main" id="{F2485F85-A439-F243-A409-617485D046E8}"/>
                </a:ext>
              </a:extLst>
            </p:cNvPr>
            <p:cNvGrpSpPr>
              <a:grpSpLocks/>
            </p:cNvGrpSpPr>
            <p:nvPr/>
          </p:nvGrpSpPr>
          <p:grpSpPr bwMode="auto">
            <a:xfrm>
              <a:off x="12552504" y="4519449"/>
              <a:ext cx="986752" cy="182532"/>
              <a:chOff x="5893" y="2886"/>
              <a:chExt cx="466" cy="115"/>
            </a:xfrm>
          </p:grpSpPr>
          <p:sp>
            <p:nvSpPr>
              <p:cNvPr id="59" name="Rectangle 39">
                <a:extLst>
                  <a:ext uri="{FF2B5EF4-FFF2-40B4-BE49-F238E27FC236}">
                    <a16:creationId xmlns:a16="http://schemas.microsoft.com/office/drawing/2014/main" id="{4BECDF48-4AE9-F94C-882E-CE5B445C92D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0">
                <a:extLst>
                  <a:ext uri="{FF2B5EF4-FFF2-40B4-BE49-F238E27FC236}">
                    <a16:creationId xmlns:a16="http://schemas.microsoft.com/office/drawing/2014/main" id="{04A87568-2F86-3C45-B686-C972508EB75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1">
                <a:extLst>
                  <a:ext uri="{FF2B5EF4-FFF2-40B4-BE49-F238E27FC236}">
                    <a16:creationId xmlns:a16="http://schemas.microsoft.com/office/drawing/2014/main" id="{FAFABB8C-8CD0-9C41-84FA-F73A526CF5B3}"/>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2">
                <a:extLst>
                  <a:ext uri="{FF2B5EF4-FFF2-40B4-BE49-F238E27FC236}">
                    <a16:creationId xmlns:a16="http://schemas.microsoft.com/office/drawing/2014/main" id="{BFC0E70D-422D-F347-8E12-5B62F6EA7B42}"/>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3">
              <a:extLst>
                <a:ext uri="{FF2B5EF4-FFF2-40B4-BE49-F238E27FC236}">
                  <a16:creationId xmlns:a16="http://schemas.microsoft.com/office/drawing/2014/main" id="{626CB16A-C156-0A41-AE7F-15D3D11786E1}"/>
                </a:ext>
              </a:extLst>
            </p:cNvPr>
            <p:cNvGrpSpPr>
              <a:grpSpLocks/>
            </p:cNvGrpSpPr>
            <p:nvPr/>
          </p:nvGrpSpPr>
          <p:grpSpPr bwMode="auto">
            <a:xfrm>
              <a:off x="12552504" y="4735313"/>
              <a:ext cx="986752" cy="182532"/>
              <a:chOff x="5893" y="3022"/>
              <a:chExt cx="466" cy="115"/>
            </a:xfrm>
          </p:grpSpPr>
          <p:sp>
            <p:nvSpPr>
              <p:cNvPr id="55" name="Rectangle 44">
                <a:extLst>
                  <a:ext uri="{FF2B5EF4-FFF2-40B4-BE49-F238E27FC236}">
                    <a16:creationId xmlns:a16="http://schemas.microsoft.com/office/drawing/2014/main" id="{F452AD4A-D9DB-6444-A6BE-EF26185799F2}"/>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5">
                <a:extLst>
                  <a:ext uri="{FF2B5EF4-FFF2-40B4-BE49-F238E27FC236}">
                    <a16:creationId xmlns:a16="http://schemas.microsoft.com/office/drawing/2014/main" id="{F3770997-588A-094B-B497-0102B223270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6">
                <a:extLst>
                  <a:ext uri="{FF2B5EF4-FFF2-40B4-BE49-F238E27FC236}">
                    <a16:creationId xmlns:a16="http://schemas.microsoft.com/office/drawing/2014/main" id="{B03F1CF5-E133-D247-A1CE-1CFCEC83E8F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7">
                <a:extLst>
                  <a:ext uri="{FF2B5EF4-FFF2-40B4-BE49-F238E27FC236}">
                    <a16:creationId xmlns:a16="http://schemas.microsoft.com/office/drawing/2014/main" id="{60CDEEAF-577F-3C49-A82A-82596D84BE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8">
              <a:extLst>
                <a:ext uri="{FF2B5EF4-FFF2-40B4-BE49-F238E27FC236}">
                  <a16:creationId xmlns:a16="http://schemas.microsoft.com/office/drawing/2014/main" id="{6603BD30-8AE9-7245-853C-33F5F4A0E2D7}"/>
                </a:ext>
              </a:extLst>
            </p:cNvPr>
            <p:cNvGrpSpPr>
              <a:grpSpLocks/>
            </p:cNvGrpSpPr>
            <p:nvPr/>
          </p:nvGrpSpPr>
          <p:grpSpPr bwMode="auto">
            <a:xfrm>
              <a:off x="12552504" y="4951179"/>
              <a:ext cx="986752" cy="182532"/>
              <a:chOff x="5893" y="3158"/>
              <a:chExt cx="466" cy="115"/>
            </a:xfrm>
          </p:grpSpPr>
          <p:sp>
            <p:nvSpPr>
              <p:cNvPr id="51" name="Rectangle 49">
                <a:extLst>
                  <a:ext uri="{FF2B5EF4-FFF2-40B4-BE49-F238E27FC236}">
                    <a16:creationId xmlns:a16="http://schemas.microsoft.com/office/drawing/2014/main" id="{3A0A4AC8-171B-3E49-A644-F47B5969E32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0">
                <a:extLst>
                  <a:ext uri="{FF2B5EF4-FFF2-40B4-BE49-F238E27FC236}">
                    <a16:creationId xmlns:a16="http://schemas.microsoft.com/office/drawing/2014/main" id="{1B268DC4-FD2C-D141-BBA4-3BE35F658A3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1">
                <a:extLst>
                  <a:ext uri="{FF2B5EF4-FFF2-40B4-BE49-F238E27FC236}">
                    <a16:creationId xmlns:a16="http://schemas.microsoft.com/office/drawing/2014/main" id="{07980EB2-A6E5-594E-9970-70D98AD88459}"/>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2">
                <a:extLst>
                  <a:ext uri="{FF2B5EF4-FFF2-40B4-BE49-F238E27FC236}">
                    <a16:creationId xmlns:a16="http://schemas.microsoft.com/office/drawing/2014/main" id="{1BE35F9F-DB1B-2043-9520-4EF858CC6E8A}"/>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3">
              <a:extLst>
                <a:ext uri="{FF2B5EF4-FFF2-40B4-BE49-F238E27FC236}">
                  <a16:creationId xmlns:a16="http://schemas.microsoft.com/office/drawing/2014/main" id="{4823545C-798A-6542-BB3C-C0BF810FA0B6}"/>
                </a:ext>
              </a:extLst>
            </p:cNvPr>
            <p:cNvGrpSpPr>
              <a:grpSpLocks/>
            </p:cNvGrpSpPr>
            <p:nvPr/>
          </p:nvGrpSpPr>
          <p:grpSpPr bwMode="auto">
            <a:xfrm>
              <a:off x="12552504" y="5311482"/>
              <a:ext cx="986752" cy="182532"/>
              <a:chOff x="5893" y="3385"/>
              <a:chExt cx="466" cy="115"/>
            </a:xfrm>
          </p:grpSpPr>
          <p:sp>
            <p:nvSpPr>
              <p:cNvPr id="47" name="Rectangle 54">
                <a:extLst>
                  <a:ext uri="{FF2B5EF4-FFF2-40B4-BE49-F238E27FC236}">
                    <a16:creationId xmlns:a16="http://schemas.microsoft.com/office/drawing/2014/main" id="{290EEB78-501D-6449-BDE5-919C25BC72A6}"/>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5">
                <a:extLst>
                  <a:ext uri="{FF2B5EF4-FFF2-40B4-BE49-F238E27FC236}">
                    <a16:creationId xmlns:a16="http://schemas.microsoft.com/office/drawing/2014/main" id="{BA89D749-719F-0443-BA3E-46E58348095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6">
                <a:extLst>
                  <a:ext uri="{FF2B5EF4-FFF2-40B4-BE49-F238E27FC236}">
                    <a16:creationId xmlns:a16="http://schemas.microsoft.com/office/drawing/2014/main" id="{35E598F0-CA20-B14D-83D1-9E589F45DFA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7">
                <a:extLst>
                  <a:ext uri="{FF2B5EF4-FFF2-40B4-BE49-F238E27FC236}">
                    <a16:creationId xmlns:a16="http://schemas.microsoft.com/office/drawing/2014/main" id="{77F1BE84-112F-894B-ADCE-96902DB88D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8">
              <a:extLst>
                <a:ext uri="{FF2B5EF4-FFF2-40B4-BE49-F238E27FC236}">
                  <a16:creationId xmlns:a16="http://schemas.microsoft.com/office/drawing/2014/main" id="{66DC0D8F-F34A-6A4C-B199-F26232921171}"/>
                </a:ext>
              </a:extLst>
            </p:cNvPr>
            <p:cNvGrpSpPr>
              <a:grpSpLocks/>
            </p:cNvGrpSpPr>
            <p:nvPr/>
          </p:nvGrpSpPr>
          <p:grpSpPr bwMode="auto">
            <a:xfrm>
              <a:off x="12552504" y="5527346"/>
              <a:ext cx="986752" cy="182532"/>
              <a:chOff x="5893" y="3521"/>
              <a:chExt cx="466" cy="115"/>
            </a:xfrm>
          </p:grpSpPr>
          <p:sp>
            <p:nvSpPr>
              <p:cNvPr id="43" name="Rectangle 59">
                <a:extLst>
                  <a:ext uri="{FF2B5EF4-FFF2-40B4-BE49-F238E27FC236}">
                    <a16:creationId xmlns:a16="http://schemas.microsoft.com/office/drawing/2014/main" id="{CEFF4B89-757A-734B-9E48-EDBF09A15FF5}"/>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0">
                <a:extLst>
                  <a:ext uri="{FF2B5EF4-FFF2-40B4-BE49-F238E27FC236}">
                    <a16:creationId xmlns:a16="http://schemas.microsoft.com/office/drawing/2014/main" id="{A86470B6-3FF2-BB43-A0FF-24683492840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1">
                <a:extLst>
                  <a:ext uri="{FF2B5EF4-FFF2-40B4-BE49-F238E27FC236}">
                    <a16:creationId xmlns:a16="http://schemas.microsoft.com/office/drawing/2014/main" id="{78065FA0-C09E-F946-BD70-9BD0F6651D8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2">
                <a:extLst>
                  <a:ext uri="{FF2B5EF4-FFF2-40B4-BE49-F238E27FC236}">
                    <a16:creationId xmlns:a16="http://schemas.microsoft.com/office/drawing/2014/main" id="{5A4E9EBA-3AA7-C844-8A86-D54CBFA09A60}"/>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3">
              <a:extLst>
                <a:ext uri="{FF2B5EF4-FFF2-40B4-BE49-F238E27FC236}">
                  <a16:creationId xmlns:a16="http://schemas.microsoft.com/office/drawing/2014/main" id="{53BD6958-0F63-EC42-9B25-255D536CB4E2}"/>
                </a:ext>
              </a:extLst>
            </p:cNvPr>
            <p:cNvGrpSpPr>
              <a:grpSpLocks/>
            </p:cNvGrpSpPr>
            <p:nvPr/>
          </p:nvGrpSpPr>
          <p:grpSpPr bwMode="auto">
            <a:xfrm>
              <a:off x="12552504" y="5743210"/>
              <a:ext cx="986752" cy="182532"/>
              <a:chOff x="5893" y="3657"/>
              <a:chExt cx="466" cy="115"/>
            </a:xfrm>
          </p:grpSpPr>
          <p:sp>
            <p:nvSpPr>
              <p:cNvPr id="39" name="Rectangle 64">
                <a:extLst>
                  <a:ext uri="{FF2B5EF4-FFF2-40B4-BE49-F238E27FC236}">
                    <a16:creationId xmlns:a16="http://schemas.microsoft.com/office/drawing/2014/main" id="{014E0DB4-2157-1741-8B3C-4D60FE00F28A}"/>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5">
                <a:extLst>
                  <a:ext uri="{FF2B5EF4-FFF2-40B4-BE49-F238E27FC236}">
                    <a16:creationId xmlns:a16="http://schemas.microsoft.com/office/drawing/2014/main" id="{F2134725-6CDE-8E44-B6FE-84B4170796CC}"/>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6">
                <a:extLst>
                  <a:ext uri="{FF2B5EF4-FFF2-40B4-BE49-F238E27FC236}">
                    <a16:creationId xmlns:a16="http://schemas.microsoft.com/office/drawing/2014/main" id="{7B152D95-53AB-1446-8963-4F690D0B4DD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7">
                <a:extLst>
                  <a:ext uri="{FF2B5EF4-FFF2-40B4-BE49-F238E27FC236}">
                    <a16:creationId xmlns:a16="http://schemas.microsoft.com/office/drawing/2014/main" id="{501AC583-7D2F-4E47-805E-A70E2CF2C74B}"/>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8">
              <a:extLst>
                <a:ext uri="{FF2B5EF4-FFF2-40B4-BE49-F238E27FC236}">
                  <a16:creationId xmlns:a16="http://schemas.microsoft.com/office/drawing/2014/main" id="{D5FD12C7-5303-CE46-863E-E4BA220910A0}"/>
                </a:ext>
              </a:extLst>
            </p:cNvPr>
            <p:cNvGrpSpPr>
              <a:grpSpLocks/>
            </p:cNvGrpSpPr>
            <p:nvPr/>
          </p:nvGrpSpPr>
          <p:grpSpPr bwMode="auto">
            <a:xfrm>
              <a:off x="12552504" y="6103513"/>
              <a:ext cx="986752" cy="182532"/>
              <a:chOff x="5893" y="3884"/>
              <a:chExt cx="466" cy="115"/>
            </a:xfrm>
          </p:grpSpPr>
          <p:sp>
            <p:nvSpPr>
              <p:cNvPr id="35" name="Rectangle 69">
                <a:extLst>
                  <a:ext uri="{FF2B5EF4-FFF2-40B4-BE49-F238E27FC236}">
                    <a16:creationId xmlns:a16="http://schemas.microsoft.com/office/drawing/2014/main" id="{752B8E1E-F1FA-6246-B1E2-9C6A76F473EB}"/>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0">
                <a:extLst>
                  <a:ext uri="{FF2B5EF4-FFF2-40B4-BE49-F238E27FC236}">
                    <a16:creationId xmlns:a16="http://schemas.microsoft.com/office/drawing/2014/main" id="{104731CA-2266-3A44-9795-1845012CDE5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1">
                <a:extLst>
                  <a:ext uri="{FF2B5EF4-FFF2-40B4-BE49-F238E27FC236}">
                    <a16:creationId xmlns:a16="http://schemas.microsoft.com/office/drawing/2014/main" id="{E848CB10-70CB-CF43-90F7-F595FCB7B5D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2">
                <a:extLst>
                  <a:ext uri="{FF2B5EF4-FFF2-40B4-BE49-F238E27FC236}">
                    <a16:creationId xmlns:a16="http://schemas.microsoft.com/office/drawing/2014/main" id="{6645FE51-27F5-B248-BE72-49BDC5BB557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3">
              <a:extLst>
                <a:ext uri="{FF2B5EF4-FFF2-40B4-BE49-F238E27FC236}">
                  <a16:creationId xmlns:a16="http://schemas.microsoft.com/office/drawing/2014/main" id="{C4AF28F0-D2D6-F14D-B230-C6C34D67222D}"/>
                </a:ext>
              </a:extLst>
            </p:cNvPr>
            <p:cNvGrpSpPr>
              <a:grpSpLocks/>
            </p:cNvGrpSpPr>
            <p:nvPr/>
          </p:nvGrpSpPr>
          <p:grpSpPr bwMode="auto">
            <a:xfrm>
              <a:off x="12552504" y="6328901"/>
              <a:ext cx="986752" cy="182532"/>
              <a:chOff x="5893" y="4026"/>
              <a:chExt cx="466" cy="115"/>
            </a:xfrm>
          </p:grpSpPr>
          <p:sp>
            <p:nvSpPr>
              <p:cNvPr id="31" name="Rectangle 74">
                <a:extLst>
                  <a:ext uri="{FF2B5EF4-FFF2-40B4-BE49-F238E27FC236}">
                    <a16:creationId xmlns:a16="http://schemas.microsoft.com/office/drawing/2014/main" id="{56498193-3B70-7347-8991-3903693076BE}"/>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5">
                <a:extLst>
                  <a:ext uri="{FF2B5EF4-FFF2-40B4-BE49-F238E27FC236}">
                    <a16:creationId xmlns:a16="http://schemas.microsoft.com/office/drawing/2014/main" id="{78FD35E8-09A6-714A-BAF7-F9832E076060}"/>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6">
                <a:extLst>
                  <a:ext uri="{FF2B5EF4-FFF2-40B4-BE49-F238E27FC236}">
                    <a16:creationId xmlns:a16="http://schemas.microsoft.com/office/drawing/2014/main" id="{4CE4DCF4-6042-C841-9228-FAD129DAC19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7">
                <a:extLst>
                  <a:ext uri="{FF2B5EF4-FFF2-40B4-BE49-F238E27FC236}">
                    <a16:creationId xmlns:a16="http://schemas.microsoft.com/office/drawing/2014/main" id="{43CB7E77-D2AD-B949-96C6-A0EE7618C968}"/>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8">
              <a:extLst>
                <a:ext uri="{FF2B5EF4-FFF2-40B4-BE49-F238E27FC236}">
                  <a16:creationId xmlns:a16="http://schemas.microsoft.com/office/drawing/2014/main" id="{8171FCA2-A2FC-5148-BE04-F1B1D5574832}"/>
                </a:ext>
              </a:extLst>
            </p:cNvPr>
            <p:cNvGrpSpPr>
              <a:grpSpLocks/>
            </p:cNvGrpSpPr>
            <p:nvPr/>
          </p:nvGrpSpPr>
          <p:grpSpPr bwMode="auto">
            <a:xfrm>
              <a:off x="12552504" y="6552703"/>
              <a:ext cx="986752" cy="182532"/>
              <a:chOff x="5893" y="4167"/>
              <a:chExt cx="466" cy="115"/>
            </a:xfrm>
          </p:grpSpPr>
          <p:sp>
            <p:nvSpPr>
              <p:cNvPr id="27" name="Rectangle 79">
                <a:extLst>
                  <a:ext uri="{FF2B5EF4-FFF2-40B4-BE49-F238E27FC236}">
                    <a16:creationId xmlns:a16="http://schemas.microsoft.com/office/drawing/2014/main" id="{BDFE6B5E-28A5-1841-9B7A-60D3BFEADB39}"/>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0">
                <a:extLst>
                  <a:ext uri="{FF2B5EF4-FFF2-40B4-BE49-F238E27FC236}">
                    <a16:creationId xmlns:a16="http://schemas.microsoft.com/office/drawing/2014/main" id="{8B212038-05CE-D340-81F3-47486348560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1">
                <a:extLst>
                  <a:ext uri="{FF2B5EF4-FFF2-40B4-BE49-F238E27FC236}">
                    <a16:creationId xmlns:a16="http://schemas.microsoft.com/office/drawing/2014/main" id="{C439AEEB-9DFA-9640-8B30-6322301EF44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2">
                <a:extLst>
                  <a:ext uri="{FF2B5EF4-FFF2-40B4-BE49-F238E27FC236}">
                    <a16:creationId xmlns:a16="http://schemas.microsoft.com/office/drawing/2014/main" id="{AD11A216-A03A-C042-A782-43EC94D9FBE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9" name="Rectangle 83">
            <a:extLst>
              <a:ext uri="{FF2B5EF4-FFF2-40B4-BE49-F238E27FC236}">
                <a16:creationId xmlns:a16="http://schemas.microsoft.com/office/drawing/2014/main" id="{3D0F0BF1-B66F-6949-972A-F9A73844087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0" name="Rectangle 84">
            <a:extLst>
              <a:ext uri="{FF2B5EF4-FFF2-40B4-BE49-F238E27FC236}">
                <a16:creationId xmlns:a16="http://schemas.microsoft.com/office/drawing/2014/main" id="{16D311E9-0B5E-5149-BD0E-7C502CD6B265}"/>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423272734"/>
      </p:ext>
    </p:extLst>
  </p:cSld>
  <p:clrMap bg1="lt1" tx1="dk1" bg2="lt2" tx2="dk2" accent1="accent1" accent2="accent2" accent3="accent3" accent4="accent4" accent5="accent5" accent6="accent6" hlink="hlink" folHlink="folHlink"/>
  <p:sldLayoutIdLst>
    <p:sldLayoutId id="2147483906" r:id="rId1"/>
    <p:sldLayoutId id="2147483963" r:id="rId2"/>
    <p:sldLayoutId id="2147483964" r:id="rId3"/>
    <p:sldLayoutId id="2147483975" r:id="rId4"/>
    <p:sldLayoutId id="2147483981"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32E328A-0E7B-D747-843C-A7F1DB0AF41E}"/>
              </a:ext>
            </a:extLst>
          </p:cNvPr>
          <p:cNvSpPr/>
          <p:nvPr userDrawn="1"/>
        </p:nvSpPr>
        <p:spPr bwMode="auto">
          <a:xfrm>
            <a:off x="-11430" y="4558094"/>
            <a:ext cx="12230643" cy="2842586"/>
          </a:xfrm>
          <a:prstGeom prst="rect">
            <a:avLst/>
          </a:prstGeom>
          <a:blipFill dpi="0" rotWithShape="1">
            <a:blip r:embed="rId11"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8" name="Rectangle 86">
            <a:extLst>
              <a:ext uri="{FF2B5EF4-FFF2-40B4-BE49-F238E27FC236}">
                <a16:creationId xmlns:a16="http://schemas.microsoft.com/office/drawing/2014/main" id="{596E891C-ADFE-FE42-86C8-8EDC78CF6786}"/>
              </a:ext>
            </a:extLst>
          </p:cNvPr>
          <p:cNvSpPr>
            <a:spLocks noChangeArrowheads="1"/>
          </p:cNvSpPr>
          <p:nvPr userDrawn="1"/>
        </p:nvSpPr>
        <p:spPr bwMode="auto">
          <a:xfrm>
            <a:off x="9960570"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12" name="TextBox 2">
            <a:extLst>
              <a:ext uri="{FF2B5EF4-FFF2-40B4-BE49-F238E27FC236}">
                <a16:creationId xmlns:a16="http://schemas.microsoft.com/office/drawing/2014/main" id="{8A3F60EC-F50D-F64E-B345-0B2C9F4821B7}"/>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96F034E5-6103-534F-B0F4-B7D7DF211DA4}"/>
              </a:ext>
            </a:extLst>
          </p:cNvPr>
          <p:cNvPicPr>
            <a:picLocks noChangeAspect="1"/>
          </p:cNvPicPr>
          <p:nvPr userDrawn="1"/>
        </p:nvPicPr>
        <p:blipFill>
          <a:blip r:embed="rId12"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15" name="副标题 2">
            <a:extLst>
              <a:ext uri="{FF2B5EF4-FFF2-40B4-BE49-F238E27FC236}">
                <a16:creationId xmlns:a16="http://schemas.microsoft.com/office/drawing/2014/main" id="{4B07DACC-B4E5-4B4D-86E1-34D39B2A3680}"/>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13">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6421E41E-25FE-4842-8798-88978F11F5F0}"/>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EE031BE5-8FC5-7145-92DF-7B0C7111594E}"/>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F3EEB2-690A-0745-AA9E-6880897ACCE4}"/>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651A2F6B-2323-9E47-A1B5-6F528B4EC2EE}"/>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329E116C-E314-7C4D-B69B-534AAF19B11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5E013300-C8F6-A64C-9177-2FD3EEC407B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A276392-0EF8-8A4A-9769-D8C57C1A83D9}"/>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7645DF87-1C9A-D343-A427-BEFD81B9759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9B4C204D-61ED-1346-AB9B-F842BF6CEA10}"/>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1F41706A-0119-5A41-AE42-359C91A5CD6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BAE5CBA0-BF5C-104C-B996-7544AB03D3E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153A51EE-CA5D-A343-BC88-FBDF07E5201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6009F35B-8A5A-874A-9454-8DA7D8E84DC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0FF7F59F-DB24-7D49-B4E9-2459E20AFE35}"/>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2B7FD974-44B9-BC4E-9D36-7C95F4D81E4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5ED5DA0-089E-844A-895F-35B28D14A5C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F634482F-719D-3042-B8C5-7E4001ABA3E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B7900C1B-6D11-704E-AB8A-31257319DD0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EEDC3C82-7C9F-5746-A257-9932D90A1878}"/>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F7CD4BEC-2720-A647-AEB9-ED04C0663483}"/>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69B045C0-8237-9449-9EB4-7F42C348661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E608577C-A8CC-A14F-BFA2-B11F1D26D52A}"/>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16D4E0D4-D9F6-E14F-AF14-BF7242EAE6A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9EF3452F-F6B3-CE43-93F4-B1847DCE8EFC}"/>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CEEFCCFB-3EF0-E54B-82F7-46CE8359FB58}"/>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98ECFF64-F8B5-A341-8D1F-15088FED098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684278DE-BC74-B74C-A7A2-8D5B35874D82}"/>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CE782781-907B-F64E-AD13-43EC9097A2E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130BD659-CF8A-2C43-AA67-EC6C97D869F5}"/>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867BCAD4-F2F9-2B40-A39A-CF535E15E12C}"/>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77CEFCE4-7823-AC45-AE9B-F883362E48DF}"/>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319A2E8D-6A85-2D49-A823-4E2B258E849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E9AB8895-1DFB-974D-B63E-08B85C61EBB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49B8DB57-56C1-794F-A5E5-F5F0527FAA1D}"/>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1BD89A97-8A2F-404C-8F3E-81ECC302FCF0}"/>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84C39EB1-6617-7841-AA45-E1766D8865D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979D9CA4-4926-554E-BF25-24D48AEB8BF8}"/>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16B046C4-0657-5D44-895A-31C4991843DF}"/>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9CDA7577-E022-3D4D-8D9C-3B0E0780B63A}"/>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1B99CAD1-03BC-654B-993D-387C87379CB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40A32DB2-38B9-5241-94FD-34834E8CD0F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99FE8405-6072-4447-8027-552BAAC5799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DDE16A6-6055-794F-B9EE-FE994A414A04}"/>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A3A1AC52-7477-B043-875E-FC510A837CFE}"/>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8C6AADD4-69AE-B94D-BE4D-6A3DB4C1D584}"/>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A726E8E1-4B3B-3541-B40F-E30D62E72E08}"/>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0D71BAAA-577C-7D4D-98C5-F559831524E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BB93B2C-A57E-E346-9827-3E7BB976D8D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120B39A1-950F-C947-8774-D9A3CBDFFC7E}"/>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D2ECDBFC-2EF3-824C-8DEC-055491C5FBF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F9B98C56-208B-7D44-B56C-015E000C9AA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E8A1586-346A-1042-B5C5-190222662C80}"/>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B176F745-791F-D84D-81E2-65BBA4DB182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2016CB18-E5F0-2A47-8167-E2E7E27CD75B}"/>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B52403E2-9036-6640-BF72-C96D4ECEA6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28C163B0-E0B6-F445-A292-6DF562879708}"/>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338402F8-8DFC-3245-8566-CA2A7184A7A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D093EECD-2B36-D44B-80FE-91135712B427}"/>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9E54CDC3-25C7-6343-9813-8D885CDFDCAA}"/>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C7D4F56-46F2-824A-8152-55A0175F6EE7}"/>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F98648B8-27D0-DD4F-AA51-72DEC49FAEB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5112ECFA-2F7A-9645-98EF-69EAC93E7ED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E348AFAA-438C-CE47-9362-97EEB68FF5C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96E16173-29FC-CF47-AE9B-8002E18296E4}"/>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36731BA9-6469-EB47-97E6-4F97D40833BA}"/>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066F11EF-F5EB-0243-BC57-E610F1082E7A}"/>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48DABFCC-C4BB-A547-B8D5-53D2C48BEFE6}"/>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E2C88544-71AA-124A-B0F9-C10CE639D9C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9EDD3A67-74D3-E54E-88C9-73C0424DD432}"/>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A6009009-D5EF-7E40-8B27-A6F90CFCECC7}"/>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2036988728"/>
      </p:ext>
    </p:extLst>
  </p:cSld>
  <p:clrMap bg1="lt1" tx1="dk1" bg2="lt2" tx2="dk2" accent1="accent1" accent2="accent2" accent3="accent3" accent4="accent4" accent5="accent5" accent6="accent6" hlink="hlink" folHlink="folHlink"/>
  <p:sldLayoutIdLst>
    <p:sldLayoutId id="2147483973" r:id="rId1"/>
    <p:sldLayoutId id="2147483965" r:id="rId2"/>
    <p:sldLayoutId id="2147483966" r:id="rId3"/>
    <p:sldLayoutId id="2147483967" r:id="rId4"/>
    <p:sldLayoutId id="2147483956" r:id="rId5"/>
    <p:sldLayoutId id="2147483957" r:id="rId6"/>
    <p:sldLayoutId id="2147483958" r:id="rId7"/>
    <p:sldLayoutId id="2147483959" r:id="rId8"/>
    <p:sldLayoutId id="2147483974"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588"/>
            <a:ext cx="12193588" cy="6856412"/>
          </a:xfrm>
          <a:prstGeom prst="rect">
            <a:avLst/>
          </a:prstGeom>
        </p:spPr>
      </p:pic>
      <p:sp>
        <p:nvSpPr>
          <p:cNvPr id="12" name="TextBox 2">
            <a:extLst>
              <a:ext uri="{FF2B5EF4-FFF2-40B4-BE49-F238E27FC236}">
                <a16:creationId xmlns:a16="http://schemas.microsoft.com/office/drawing/2014/main" id="{D0F0DA3C-4AEC-1B44-8AA0-10080BFDF727}"/>
              </a:ext>
            </a:extLst>
          </p:cNvPr>
          <p:cNvSpPr txBox="1"/>
          <p:nvPr userDrawn="1"/>
        </p:nvSpPr>
        <p:spPr>
          <a:xfrm>
            <a:off x="553765" y="639958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4" name="图片 13">
            <a:extLst>
              <a:ext uri="{FF2B5EF4-FFF2-40B4-BE49-F238E27FC236}">
                <a16:creationId xmlns:a16="http://schemas.microsoft.com/office/drawing/2014/main" id="{0EE15CAA-5A2E-4946-9092-2C7A7D278222}"/>
              </a:ext>
            </a:extLst>
          </p:cNvPr>
          <p:cNvPicPr>
            <a:picLocks noChangeAspect="1"/>
          </p:cNvPicPr>
          <p:nvPr userDrawn="1"/>
        </p:nvPicPr>
        <p:blipFill>
          <a:blip r:embed="rId8" cstate="screen">
            <a:alphaModFix amt="70000"/>
            <a:extLst>
              <a:ext uri="{28A0092B-C50C-407E-A947-70E740481C1C}">
                <a14:useLocalDpi xmlns:a14="http://schemas.microsoft.com/office/drawing/2010/main"/>
              </a:ext>
            </a:extLst>
          </a:blip>
          <a:stretch>
            <a:fillRect/>
          </a:stretch>
        </p:blipFill>
        <p:spPr>
          <a:xfrm>
            <a:off x="337741" y="6475321"/>
            <a:ext cx="144000" cy="144000"/>
          </a:xfrm>
          <a:prstGeom prst="ellipse">
            <a:avLst/>
          </a:prstGeom>
          <a:ln w="12700" cap="rnd">
            <a:solidFill>
              <a:schemeClr val="bg1"/>
            </a:solidFill>
            <a:prstDash val="solid"/>
          </a:ln>
          <a:effectLst/>
        </p:spPr>
      </p:pic>
      <p:sp>
        <p:nvSpPr>
          <p:cNvPr id="2" name="矩形 1">
            <a:extLst>
              <a:ext uri="{FF2B5EF4-FFF2-40B4-BE49-F238E27FC236}">
                <a16:creationId xmlns:a16="http://schemas.microsoft.com/office/drawing/2014/main" id="{F4E50312-EC01-E14B-87D5-C18323A16206}"/>
              </a:ext>
            </a:extLst>
          </p:cNvPr>
          <p:cNvSpPr/>
          <p:nvPr userDrawn="1"/>
        </p:nvSpPr>
        <p:spPr>
          <a:xfrm>
            <a:off x="9842577" y="6399588"/>
            <a:ext cx="2250191" cy="290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副标题 2">
            <a:extLst>
              <a:ext uri="{FF2B5EF4-FFF2-40B4-BE49-F238E27FC236}">
                <a16:creationId xmlns:a16="http://schemas.microsoft.com/office/drawing/2014/main" id="{2F3A5196-93C8-7342-BB74-67DE83BC2506}"/>
              </a:ext>
            </a:extLst>
          </p:cNvPr>
          <p:cNvSpPr txBox="1">
            <a:spLocks/>
          </p:cNvSpPr>
          <p:nvPr userDrawn="1"/>
        </p:nvSpPr>
        <p:spPr bwMode="auto">
          <a:xfrm>
            <a:off x="9741757" y="6414035"/>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9">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
        <p:nvSpPr>
          <p:cNvPr id="7" name="Rectangle 86">
            <a:extLst>
              <a:ext uri="{FF2B5EF4-FFF2-40B4-BE49-F238E27FC236}">
                <a16:creationId xmlns:a16="http://schemas.microsoft.com/office/drawing/2014/main" id="{AD9A1659-E87F-E546-B389-F66C7042FDE4}"/>
              </a:ext>
            </a:extLst>
          </p:cNvPr>
          <p:cNvSpPr>
            <a:spLocks noChangeArrowheads="1"/>
          </p:cNvSpPr>
          <p:nvPr userDrawn="1"/>
        </p:nvSpPr>
        <p:spPr bwMode="auto">
          <a:xfrm>
            <a:off x="9906141" y="640480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algn="ct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
        <p:nvSpPr>
          <p:cNvPr id="9" name="Rectangle 15">
            <a:extLst>
              <a:ext uri="{FF2B5EF4-FFF2-40B4-BE49-F238E27FC236}">
                <a16:creationId xmlns:a16="http://schemas.microsoft.com/office/drawing/2014/main" id="{A5F26F7F-9135-C04D-9CC8-EDA4517F5786}"/>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4004AD4C-8DD5-D94B-885C-B1BB0DF170A5}"/>
              </a:ext>
            </a:extLst>
          </p:cNvPr>
          <p:cNvGrpSpPr/>
          <p:nvPr userDrawn="1"/>
        </p:nvGrpSpPr>
        <p:grpSpPr>
          <a:xfrm>
            <a:off x="12590924" y="3356218"/>
            <a:ext cx="1214711" cy="3499198"/>
            <a:chOff x="12438524" y="3358802"/>
            <a:chExt cx="1214711" cy="3499198"/>
          </a:xfrm>
        </p:grpSpPr>
        <p:sp>
          <p:nvSpPr>
            <p:cNvPr id="11" name="矩形 10">
              <a:extLst>
                <a:ext uri="{FF2B5EF4-FFF2-40B4-BE49-F238E27FC236}">
                  <a16:creationId xmlns:a16="http://schemas.microsoft.com/office/drawing/2014/main" id="{EAAFD12B-3B1B-DE44-B8E5-F9E8BEBD5E13}"/>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9325EA3D-706C-C84C-ADCF-069B4041ECF1}"/>
                </a:ext>
              </a:extLst>
            </p:cNvPr>
            <p:cNvGrpSpPr>
              <a:grpSpLocks/>
            </p:cNvGrpSpPr>
            <p:nvPr/>
          </p:nvGrpSpPr>
          <p:grpSpPr bwMode="auto">
            <a:xfrm>
              <a:off x="12552504" y="3727418"/>
              <a:ext cx="986752" cy="182532"/>
              <a:chOff x="5893" y="2387"/>
              <a:chExt cx="466" cy="115"/>
            </a:xfrm>
          </p:grpSpPr>
          <p:sp>
            <p:nvSpPr>
              <p:cNvPr id="76" name="Rectangle 19">
                <a:extLst>
                  <a:ext uri="{FF2B5EF4-FFF2-40B4-BE49-F238E27FC236}">
                    <a16:creationId xmlns:a16="http://schemas.microsoft.com/office/drawing/2014/main" id="{DA350EC9-0850-CD48-AB9D-90D70D632C5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0">
                <a:extLst>
                  <a:ext uri="{FF2B5EF4-FFF2-40B4-BE49-F238E27FC236}">
                    <a16:creationId xmlns:a16="http://schemas.microsoft.com/office/drawing/2014/main" id="{41DDDD49-5826-0F4E-BF89-F5A3E19AAEB6}"/>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8" name="Rectangle 21">
                <a:extLst>
                  <a:ext uri="{FF2B5EF4-FFF2-40B4-BE49-F238E27FC236}">
                    <a16:creationId xmlns:a16="http://schemas.microsoft.com/office/drawing/2014/main" id="{D5A22D26-7756-664F-8DCC-FC4E4D4DFAFA}"/>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2">
                <a:extLst>
                  <a:ext uri="{FF2B5EF4-FFF2-40B4-BE49-F238E27FC236}">
                    <a16:creationId xmlns:a16="http://schemas.microsoft.com/office/drawing/2014/main" id="{6D36C261-EB73-E940-9D42-1BCC0900E37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23">
              <a:extLst>
                <a:ext uri="{FF2B5EF4-FFF2-40B4-BE49-F238E27FC236}">
                  <a16:creationId xmlns:a16="http://schemas.microsoft.com/office/drawing/2014/main" id="{26D024F2-4302-8C43-9482-3D32CF1385EA}"/>
                </a:ext>
              </a:extLst>
            </p:cNvPr>
            <p:cNvGrpSpPr>
              <a:grpSpLocks/>
            </p:cNvGrpSpPr>
            <p:nvPr/>
          </p:nvGrpSpPr>
          <p:grpSpPr bwMode="auto">
            <a:xfrm>
              <a:off x="12552504" y="3943282"/>
              <a:ext cx="986752" cy="182532"/>
              <a:chOff x="5893" y="2523"/>
              <a:chExt cx="466" cy="115"/>
            </a:xfrm>
          </p:grpSpPr>
          <p:sp>
            <p:nvSpPr>
              <p:cNvPr id="72" name="Rectangle 24">
                <a:extLst>
                  <a:ext uri="{FF2B5EF4-FFF2-40B4-BE49-F238E27FC236}">
                    <a16:creationId xmlns:a16="http://schemas.microsoft.com/office/drawing/2014/main" id="{36268AD3-71BA-2644-99C2-C8F21DAB25B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5">
                <a:extLst>
                  <a:ext uri="{FF2B5EF4-FFF2-40B4-BE49-F238E27FC236}">
                    <a16:creationId xmlns:a16="http://schemas.microsoft.com/office/drawing/2014/main" id="{4419DB16-536B-B54C-A5B4-E82895AABFD6}"/>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6">
                <a:extLst>
                  <a:ext uri="{FF2B5EF4-FFF2-40B4-BE49-F238E27FC236}">
                    <a16:creationId xmlns:a16="http://schemas.microsoft.com/office/drawing/2014/main" id="{DD93C666-1F4E-7945-A5E4-A47CFD2D3FD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7">
                <a:extLst>
                  <a:ext uri="{FF2B5EF4-FFF2-40B4-BE49-F238E27FC236}">
                    <a16:creationId xmlns:a16="http://schemas.microsoft.com/office/drawing/2014/main" id="{A09F210F-D2A9-C04B-B859-F99D5131E65F}"/>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8">
              <a:extLst>
                <a:ext uri="{FF2B5EF4-FFF2-40B4-BE49-F238E27FC236}">
                  <a16:creationId xmlns:a16="http://schemas.microsoft.com/office/drawing/2014/main" id="{82992443-7931-C448-B92D-3CA9E1FA9E08}"/>
                </a:ext>
              </a:extLst>
            </p:cNvPr>
            <p:cNvGrpSpPr>
              <a:grpSpLocks/>
            </p:cNvGrpSpPr>
            <p:nvPr/>
          </p:nvGrpSpPr>
          <p:grpSpPr bwMode="auto">
            <a:xfrm>
              <a:off x="12552504" y="4159146"/>
              <a:ext cx="986752" cy="182532"/>
              <a:chOff x="5893" y="2659"/>
              <a:chExt cx="466" cy="115"/>
            </a:xfrm>
          </p:grpSpPr>
          <p:sp>
            <p:nvSpPr>
              <p:cNvPr id="68" name="Rectangle 29">
                <a:extLst>
                  <a:ext uri="{FF2B5EF4-FFF2-40B4-BE49-F238E27FC236}">
                    <a16:creationId xmlns:a16="http://schemas.microsoft.com/office/drawing/2014/main" id="{AF8370F2-4337-3C41-9216-E89DCB5FB2F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0">
                <a:extLst>
                  <a:ext uri="{FF2B5EF4-FFF2-40B4-BE49-F238E27FC236}">
                    <a16:creationId xmlns:a16="http://schemas.microsoft.com/office/drawing/2014/main" id="{B19380DA-9FAA-914E-9A0C-C59E35D0C5A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31">
                <a:extLst>
                  <a:ext uri="{FF2B5EF4-FFF2-40B4-BE49-F238E27FC236}">
                    <a16:creationId xmlns:a16="http://schemas.microsoft.com/office/drawing/2014/main" id="{24046A79-1E2F-314D-924B-D7AC74DE55F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2">
                <a:extLst>
                  <a:ext uri="{FF2B5EF4-FFF2-40B4-BE49-F238E27FC236}">
                    <a16:creationId xmlns:a16="http://schemas.microsoft.com/office/drawing/2014/main" id="{07BEEC8E-CAD0-C840-AECE-F2369A009093}"/>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33">
              <a:extLst>
                <a:ext uri="{FF2B5EF4-FFF2-40B4-BE49-F238E27FC236}">
                  <a16:creationId xmlns:a16="http://schemas.microsoft.com/office/drawing/2014/main" id="{A1B17EEF-DB18-3C46-82FD-3CDEE86C8283}"/>
                </a:ext>
              </a:extLst>
            </p:cNvPr>
            <p:cNvGrpSpPr>
              <a:grpSpLocks/>
            </p:cNvGrpSpPr>
            <p:nvPr/>
          </p:nvGrpSpPr>
          <p:grpSpPr bwMode="auto">
            <a:xfrm>
              <a:off x="12552504" y="3511551"/>
              <a:ext cx="986752" cy="188882"/>
              <a:chOff x="5893" y="2251"/>
              <a:chExt cx="466" cy="119"/>
            </a:xfrm>
          </p:grpSpPr>
          <p:sp>
            <p:nvSpPr>
              <p:cNvPr id="64" name="Rectangle 34">
                <a:extLst>
                  <a:ext uri="{FF2B5EF4-FFF2-40B4-BE49-F238E27FC236}">
                    <a16:creationId xmlns:a16="http://schemas.microsoft.com/office/drawing/2014/main" id="{79A8267F-DB81-D248-B7FA-8878B72C587F}"/>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5">
                <a:extLst>
                  <a:ext uri="{FF2B5EF4-FFF2-40B4-BE49-F238E27FC236}">
                    <a16:creationId xmlns:a16="http://schemas.microsoft.com/office/drawing/2014/main" id="{97161762-6867-1342-9953-ECE69EB5F245}"/>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6">
                <a:extLst>
                  <a:ext uri="{FF2B5EF4-FFF2-40B4-BE49-F238E27FC236}">
                    <a16:creationId xmlns:a16="http://schemas.microsoft.com/office/drawing/2014/main" id="{0D59F16D-BA84-3944-9D11-D18A1180C2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7">
                <a:extLst>
                  <a:ext uri="{FF2B5EF4-FFF2-40B4-BE49-F238E27FC236}">
                    <a16:creationId xmlns:a16="http://schemas.microsoft.com/office/drawing/2014/main" id="{4F61C433-240E-E74F-98FB-4B989040D568}"/>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38">
              <a:extLst>
                <a:ext uri="{FF2B5EF4-FFF2-40B4-BE49-F238E27FC236}">
                  <a16:creationId xmlns:a16="http://schemas.microsoft.com/office/drawing/2014/main" id="{D24086D8-1F17-1946-9EB6-8C70C3894100}"/>
                </a:ext>
              </a:extLst>
            </p:cNvPr>
            <p:cNvGrpSpPr>
              <a:grpSpLocks/>
            </p:cNvGrpSpPr>
            <p:nvPr/>
          </p:nvGrpSpPr>
          <p:grpSpPr bwMode="auto">
            <a:xfrm>
              <a:off x="12552504" y="4519449"/>
              <a:ext cx="986752" cy="182532"/>
              <a:chOff x="5893" y="2886"/>
              <a:chExt cx="466" cy="115"/>
            </a:xfrm>
          </p:grpSpPr>
          <p:sp>
            <p:nvSpPr>
              <p:cNvPr id="60" name="Rectangle 39">
                <a:extLst>
                  <a:ext uri="{FF2B5EF4-FFF2-40B4-BE49-F238E27FC236}">
                    <a16:creationId xmlns:a16="http://schemas.microsoft.com/office/drawing/2014/main" id="{95032465-8653-D645-9D71-C0161E19EC43}"/>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0">
                <a:extLst>
                  <a:ext uri="{FF2B5EF4-FFF2-40B4-BE49-F238E27FC236}">
                    <a16:creationId xmlns:a16="http://schemas.microsoft.com/office/drawing/2014/main" id="{33CB5E46-566E-F043-9710-8A5A4E9D3FD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41">
                <a:extLst>
                  <a:ext uri="{FF2B5EF4-FFF2-40B4-BE49-F238E27FC236}">
                    <a16:creationId xmlns:a16="http://schemas.microsoft.com/office/drawing/2014/main" id="{D104752F-DB78-AC48-9BC9-F283DCC90C78}"/>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2">
                <a:extLst>
                  <a:ext uri="{FF2B5EF4-FFF2-40B4-BE49-F238E27FC236}">
                    <a16:creationId xmlns:a16="http://schemas.microsoft.com/office/drawing/2014/main" id="{BD7B7D29-5885-7B47-BF66-9B45BA44012F}"/>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43">
              <a:extLst>
                <a:ext uri="{FF2B5EF4-FFF2-40B4-BE49-F238E27FC236}">
                  <a16:creationId xmlns:a16="http://schemas.microsoft.com/office/drawing/2014/main" id="{C871026E-B5B3-4A4B-8BA8-EA67B14477E1}"/>
                </a:ext>
              </a:extLst>
            </p:cNvPr>
            <p:cNvGrpSpPr>
              <a:grpSpLocks/>
            </p:cNvGrpSpPr>
            <p:nvPr/>
          </p:nvGrpSpPr>
          <p:grpSpPr bwMode="auto">
            <a:xfrm>
              <a:off x="12552504" y="4735313"/>
              <a:ext cx="986752" cy="182532"/>
              <a:chOff x="5893" y="3022"/>
              <a:chExt cx="466" cy="115"/>
            </a:xfrm>
          </p:grpSpPr>
          <p:sp>
            <p:nvSpPr>
              <p:cNvPr id="56" name="Rectangle 44">
                <a:extLst>
                  <a:ext uri="{FF2B5EF4-FFF2-40B4-BE49-F238E27FC236}">
                    <a16:creationId xmlns:a16="http://schemas.microsoft.com/office/drawing/2014/main" id="{52F7932D-EE58-7140-A4F2-04C31D346DA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5">
                <a:extLst>
                  <a:ext uri="{FF2B5EF4-FFF2-40B4-BE49-F238E27FC236}">
                    <a16:creationId xmlns:a16="http://schemas.microsoft.com/office/drawing/2014/main" id="{448BD57B-67F4-E345-A06B-63BECABD639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6">
                <a:extLst>
                  <a:ext uri="{FF2B5EF4-FFF2-40B4-BE49-F238E27FC236}">
                    <a16:creationId xmlns:a16="http://schemas.microsoft.com/office/drawing/2014/main" id="{B1F04EB6-44EA-8D40-8AB0-AAE126D3EBC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7">
                <a:extLst>
                  <a:ext uri="{FF2B5EF4-FFF2-40B4-BE49-F238E27FC236}">
                    <a16:creationId xmlns:a16="http://schemas.microsoft.com/office/drawing/2014/main" id="{7B952B24-62E2-1F4A-89ED-0A480B3B7099}"/>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48">
              <a:extLst>
                <a:ext uri="{FF2B5EF4-FFF2-40B4-BE49-F238E27FC236}">
                  <a16:creationId xmlns:a16="http://schemas.microsoft.com/office/drawing/2014/main" id="{CF2B9021-28E8-B942-BB6D-E79D70074E87}"/>
                </a:ext>
              </a:extLst>
            </p:cNvPr>
            <p:cNvGrpSpPr>
              <a:grpSpLocks/>
            </p:cNvGrpSpPr>
            <p:nvPr/>
          </p:nvGrpSpPr>
          <p:grpSpPr bwMode="auto">
            <a:xfrm>
              <a:off x="12552504" y="4951179"/>
              <a:ext cx="986752" cy="182532"/>
              <a:chOff x="5893" y="3158"/>
              <a:chExt cx="466" cy="115"/>
            </a:xfrm>
          </p:grpSpPr>
          <p:sp>
            <p:nvSpPr>
              <p:cNvPr id="52" name="Rectangle 49">
                <a:extLst>
                  <a:ext uri="{FF2B5EF4-FFF2-40B4-BE49-F238E27FC236}">
                    <a16:creationId xmlns:a16="http://schemas.microsoft.com/office/drawing/2014/main" id="{50688F79-8F69-F44E-AB15-DDF95F10D60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0">
                <a:extLst>
                  <a:ext uri="{FF2B5EF4-FFF2-40B4-BE49-F238E27FC236}">
                    <a16:creationId xmlns:a16="http://schemas.microsoft.com/office/drawing/2014/main" id="{EB831E89-3407-0E42-AD57-91A69591B74E}"/>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51">
                <a:extLst>
                  <a:ext uri="{FF2B5EF4-FFF2-40B4-BE49-F238E27FC236}">
                    <a16:creationId xmlns:a16="http://schemas.microsoft.com/office/drawing/2014/main" id="{CEF786F8-8247-134B-AE05-9428D6C2777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2">
                <a:extLst>
                  <a:ext uri="{FF2B5EF4-FFF2-40B4-BE49-F238E27FC236}">
                    <a16:creationId xmlns:a16="http://schemas.microsoft.com/office/drawing/2014/main" id="{DD063C0E-5CCA-E34C-A36D-0DF91B281999}"/>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53">
              <a:extLst>
                <a:ext uri="{FF2B5EF4-FFF2-40B4-BE49-F238E27FC236}">
                  <a16:creationId xmlns:a16="http://schemas.microsoft.com/office/drawing/2014/main" id="{45D50D1C-6BBD-1647-A0DF-E47872B8E494}"/>
                </a:ext>
              </a:extLst>
            </p:cNvPr>
            <p:cNvGrpSpPr>
              <a:grpSpLocks/>
            </p:cNvGrpSpPr>
            <p:nvPr/>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6673378-5AA1-F545-92BE-649898B2880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09D89134-A58E-B54C-8BCC-78929ABA65A3}"/>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102CED19-BEBF-2D48-B347-F8AD9587687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66670EA6-320E-8345-BFFD-B2F366AC4EF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58">
              <a:extLst>
                <a:ext uri="{FF2B5EF4-FFF2-40B4-BE49-F238E27FC236}">
                  <a16:creationId xmlns:a16="http://schemas.microsoft.com/office/drawing/2014/main" id="{FD4BE8D8-45B2-2741-BC7B-79B2C93B6B8A}"/>
                </a:ext>
              </a:extLst>
            </p:cNvPr>
            <p:cNvGrpSpPr>
              <a:grpSpLocks/>
            </p:cNvGrpSpPr>
            <p:nvPr/>
          </p:nvGrpSpPr>
          <p:grpSpPr bwMode="auto">
            <a:xfrm>
              <a:off x="12552504" y="5527346"/>
              <a:ext cx="986752" cy="182532"/>
              <a:chOff x="5893" y="3521"/>
              <a:chExt cx="466" cy="115"/>
            </a:xfrm>
          </p:grpSpPr>
          <p:sp>
            <p:nvSpPr>
              <p:cNvPr id="44" name="Rectangle 59">
                <a:extLst>
                  <a:ext uri="{FF2B5EF4-FFF2-40B4-BE49-F238E27FC236}">
                    <a16:creationId xmlns:a16="http://schemas.microsoft.com/office/drawing/2014/main" id="{217A030D-E322-2149-B0D3-62503F293403}"/>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0">
                <a:extLst>
                  <a:ext uri="{FF2B5EF4-FFF2-40B4-BE49-F238E27FC236}">
                    <a16:creationId xmlns:a16="http://schemas.microsoft.com/office/drawing/2014/main" id="{E2716297-95DA-104A-8028-F2E6C8B5F5A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61">
                <a:extLst>
                  <a:ext uri="{FF2B5EF4-FFF2-40B4-BE49-F238E27FC236}">
                    <a16:creationId xmlns:a16="http://schemas.microsoft.com/office/drawing/2014/main" id="{56E5A9BF-FCA6-564F-B6A6-A23DCEA036D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2">
                <a:extLst>
                  <a:ext uri="{FF2B5EF4-FFF2-40B4-BE49-F238E27FC236}">
                    <a16:creationId xmlns:a16="http://schemas.microsoft.com/office/drawing/2014/main" id="{6AA41A61-322D-7A45-86C9-4FC236BCC08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63">
              <a:extLst>
                <a:ext uri="{FF2B5EF4-FFF2-40B4-BE49-F238E27FC236}">
                  <a16:creationId xmlns:a16="http://schemas.microsoft.com/office/drawing/2014/main" id="{86F9B252-4A1E-EF43-9AA0-F34C781E845F}"/>
                </a:ext>
              </a:extLst>
            </p:cNvPr>
            <p:cNvGrpSpPr>
              <a:grpSpLocks/>
            </p:cNvGrpSpPr>
            <p:nvPr/>
          </p:nvGrpSpPr>
          <p:grpSpPr bwMode="auto">
            <a:xfrm>
              <a:off x="12552504" y="5743210"/>
              <a:ext cx="986752" cy="182532"/>
              <a:chOff x="5893" y="3657"/>
              <a:chExt cx="466" cy="115"/>
            </a:xfrm>
          </p:grpSpPr>
          <p:sp>
            <p:nvSpPr>
              <p:cNvPr id="40" name="Rectangle 64">
                <a:extLst>
                  <a:ext uri="{FF2B5EF4-FFF2-40B4-BE49-F238E27FC236}">
                    <a16:creationId xmlns:a16="http://schemas.microsoft.com/office/drawing/2014/main" id="{26A0702A-F73B-9A48-A971-6C4A8D76067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5">
                <a:extLst>
                  <a:ext uri="{FF2B5EF4-FFF2-40B4-BE49-F238E27FC236}">
                    <a16:creationId xmlns:a16="http://schemas.microsoft.com/office/drawing/2014/main" id="{7DF460BA-86DD-B449-B601-08E7EFA88E70}"/>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6">
                <a:extLst>
                  <a:ext uri="{FF2B5EF4-FFF2-40B4-BE49-F238E27FC236}">
                    <a16:creationId xmlns:a16="http://schemas.microsoft.com/office/drawing/2014/main" id="{0AAB8341-AE8C-A840-A1F0-6DD747DAE1D4}"/>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7">
                <a:extLst>
                  <a:ext uri="{FF2B5EF4-FFF2-40B4-BE49-F238E27FC236}">
                    <a16:creationId xmlns:a16="http://schemas.microsoft.com/office/drawing/2014/main" id="{ACC96753-8DDE-F341-A33C-1F248AC895C1}"/>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68">
              <a:extLst>
                <a:ext uri="{FF2B5EF4-FFF2-40B4-BE49-F238E27FC236}">
                  <a16:creationId xmlns:a16="http://schemas.microsoft.com/office/drawing/2014/main" id="{5F93F20A-E6AC-904B-9A80-0BB3727035A1}"/>
                </a:ext>
              </a:extLst>
            </p:cNvPr>
            <p:cNvGrpSpPr>
              <a:grpSpLocks/>
            </p:cNvGrpSpPr>
            <p:nvPr/>
          </p:nvGrpSpPr>
          <p:grpSpPr bwMode="auto">
            <a:xfrm>
              <a:off x="12552504" y="6103513"/>
              <a:ext cx="986752" cy="182532"/>
              <a:chOff x="5893" y="3884"/>
              <a:chExt cx="466" cy="115"/>
            </a:xfrm>
          </p:grpSpPr>
          <p:sp>
            <p:nvSpPr>
              <p:cNvPr id="36" name="Rectangle 69">
                <a:extLst>
                  <a:ext uri="{FF2B5EF4-FFF2-40B4-BE49-F238E27FC236}">
                    <a16:creationId xmlns:a16="http://schemas.microsoft.com/office/drawing/2014/main" id="{F8CCD07B-C936-564B-B586-9FA40676872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0">
                <a:extLst>
                  <a:ext uri="{FF2B5EF4-FFF2-40B4-BE49-F238E27FC236}">
                    <a16:creationId xmlns:a16="http://schemas.microsoft.com/office/drawing/2014/main" id="{A27DC824-CA4B-BB47-B996-4D054E199391}"/>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71">
                <a:extLst>
                  <a:ext uri="{FF2B5EF4-FFF2-40B4-BE49-F238E27FC236}">
                    <a16:creationId xmlns:a16="http://schemas.microsoft.com/office/drawing/2014/main" id="{0A5A55F0-12E2-8F48-8D8F-B2594A86FD3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2">
                <a:extLst>
                  <a:ext uri="{FF2B5EF4-FFF2-40B4-BE49-F238E27FC236}">
                    <a16:creationId xmlns:a16="http://schemas.microsoft.com/office/drawing/2014/main" id="{422E76AD-AE6A-E448-A578-00C92E04500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73">
              <a:extLst>
                <a:ext uri="{FF2B5EF4-FFF2-40B4-BE49-F238E27FC236}">
                  <a16:creationId xmlns:a16="http://schemas.microsoft.com/office/drawing/2014/main" id="{7317A86C-1DAF-4F4E-94A5-62F513460B19}"/>
                </a:ext>
              </a:extLst>
            </p:cNvPr>
            <p:cNvGrpSpPr>
              <a:grpSpLocks/>
            </p:cNvGrpSpPr>
            <p:nvPr/>
          </p:nvGrpSpPr>
          <p:grpSpPr bwMode="auto">
            <a:xfrm>
              <a:off x="12552504" y="6328901"/>
              <a:ext cx="986752" cy="182532"/>
              <a:chOff x="5893" y="4026"/>
              <a:chExt cx="466" cy="115"/>
            </a:xfrm>
          </p:grpSpPr>
          <p:sp>
            <p:nvSpPr>
              <p:cNvPr id="32" name="Rectangle 74">
                <a:extLst>
                  <a:ext uri="{FF2B5EF4-FFF2-40B4-BE49-F238E27FC236}">
                    <a16:creationId xmlns:a16="http://schemas.microsoft.com/office/drawing/2014/main" id="{D57B9971-2E03-474C-A113-47C40C94C98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5">
                <a:extLst>
                  <a:ext uri="{FF2B5EF4-FFF2-40B4-BE49-F238E27FC236}">
                    <a16:creationId xmlns:a16="http://schemas.microsoft.com/office/drawing/2014/main" id="{490D217E-ACA3-5845-8FAA-A74FDCD40D1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6">
                <a:extLst>
                  <a:ext uri="{FF2B5EF4-FFF2-40B4-BE49-F238E27FC236}">
                    <a16:creationId xmlns:a16="http://schemas.microsoft.com/office/drawing/2014/main" id="{FE901990-F25B-7245-B92F-CDB72819EF1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7">
                <a:extLst>
                  <a:ext uri="{FF2B5EF4-FFF2-40B4-BE49-F238E27FC236}">
                    <a16:creationId xmlns:a16="http://schemas.microsoft.com/office/drawing/2014/main" id="{BBFB37A6-FC31-8F42-AC0C-65B38855166C}"/>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78">
              <a:extLst>
                <a:ext uri="{FF2B5EF4-FFF2-40B4-BE49-F238E27FC236}">
                  <a16:creationId xmlns:a16="http://schemas.microsoft.com/office/drawing/2014/main" id="{F1F30EAA-8CDC-3541-8A3C-9745C8EE05D0}"/>
                </a:ext>
              </a:extLst>
            </p:cNvPr>
            <p:cNvGrpSpPr>
              <a:grpSpLocks/>
            </p:cNvGrpSpPr>
            <p:nvPr/>
          </p:nvGrpSpPr>
          <p:grpSpPr bwMode="auto">
            <a:xfrm>
              <a:off x="12552504" y="6552703"/>
              <a:ext cx="986752" cy="182532"/>
              <a:chOff x="5893" y="4167"/>
              <a:chExt cx="466" cy="115"/>
            </a:xfrm>
          </p:grpSpPr>
          <p:sp>
            <p:nvSpPr>
              <p:cNvPr id="28" name="Rectangle 79">
                <a:extLst>
                  <a:ext uri="{FF2B5EF4-FFF2-40B4-BE49-F238E27FC236}">
                    <a16:creationId xmlns:a16="http://schemas.microsoft.com/office/drawing/2014/main" id="{504EF502-8529-1847-99AD-88D4929DFBE7}"/>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0">
                <a:extLst>
                  <a:ext uri="{FF2B5EF4-FFF2-40B4-BE49-F238E27FC236}">
                    <a16:creationId xmlns:a16="http://schemas.microsoft.com/office/drawing/2014/main" id="{6D7C4F45-F87D-6E4F-8ECA-8E25FC2972B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81">
                <a:extLst>
                  <a:ext uri="{FF2B5EF4-FFF2-40B4-BE49-F238E27FC236}">
                    <a16:creationId xmlns:a16="http://schemas.microsoft.com/office/drawing/2014/main" id="{2A9F253B-4709-D64D-BE23-B78E624AFBD7}"/>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2">
                <a:extLst>
                  <a:ext uri="{FF2B5EF4-FFF2-40B4-BE49-F238E27FC236}">
                    <a16:creationId xmlns:a16="http://schemas.microsoft.com/office/drawing/2014/main" id="{44BC193B-4073-FE4A-A1C9-AD39F11E511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0" name="Rectangle 83">
            <a:extLst>
              <a:ext uri="{FF2B5EF4-FFF2-40B4-BE49-F238E27FC236}">
                <a16:creationId xmlns:a16="http://schemas.microsoft.com/office/drawing/2014/main" id="{6A04ABD4-BFDE-3740-B8AE-2DD4F654DF4F}"/>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1" name="Rectangle 84">
            <a:extLst>
              <a:ext uri="{FF2B5EF4-FFF2-40B4-BE49-F238E27FC236}">
                <a16:creationId xmlns:a16="http://schemas.microsoft.com/office/drawing/2014/main" id="{59318164-53A5-CD49-BF69-F0ADE8BC282B}"/>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52570041"/>
      </p:ext>
    </p:extLst>
  </p:cSld>
  <p:clrMap bg1="lt1" tx1="dk1" bg2="lt2" tx2="dk2" accent1="accent1" accent2="accent2" accent3="accent3" accent4="accent4" accent5="accent5" accent6="accent6" hlink="hlink" folHlink="folHlink"/>
  <p:sldLayoutIdLst>
    <p:sldLayoutId id="2147483940" r:id="rId1"/>
    <p:sldLayoutId id="2147483952" r:id="rId2"/>
    <p:sldLayoutId id="2147483953" r:id="rId3"/>
    <p:sldLayoutId id="2147483954" r:id="rId4"/>
    <p:sldLayoutId id="214748398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2" name="Rectangle 86">
            <a:extLst>
              <a:ext uri="{FF2B5EF4-FFF2-40B4-BE49-F238E27FC236}">
                <a16:creationId xmlns:a16="http://schemas.microsoft.com/office/drawing/2014/main" id="{65B40F25-7ED0-DA44-873E-DE48E987AA5F}"/>
              </a:ext>
            </a:extLst>
          </p:cNvPr>
          <p:cNvSpPr>
            <a:spLocks noChangeArrowheads="1"/>
          </p:cNvSpPr>
          <p:nvPr userDrawn="1"/>
        </p:nvSpPr>
        <p:spPr bwMode="auto">
          <a:xfrm>
            <a:off x="9862598"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tx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tx1"/>
              </a:solidFill>
              <a:ea typeface="MS PGothic" pitchFamily="34" charset="-128"/>
              <a:cs typeface="Arial" panose="020B0604020202020204" pitchFamily="34" charset="0"/>
            </a:endParaRPr>
          </a:p>
        </p:txBody>
      </p:sp>
      <p:sp>
        <p:nvSpPr>
          <p:cNvPr id="83" name="TextBox 2">
            <a:extLst>
              <a:ext uri="{FF2B5EF4-FFF2-40B4-BE49-F238E27FC236}">
                <a16:creationId xmlns:a16="http://schemas.microsoft.com/office/drawing/2014/main" id="{4524BBE9-A135-9D4C-B5DA-EC77D9031BE3}"/>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tx1">
                  <a:lumMod val="50000"/>
                  <a:lumOff val="50000"/>
                </a:schemeClr>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4" name="图片 83">
            <a:extLst>
              <a:ext uri="{FF2B5EF4-FFF2-40B4-BE49-F238E27FC236}">
                <a16:creationId xmlns:a16="http://schemas.microsoft.com/office/drawing/2014/main" id="{8EF22C0A-C092-9D44-935D-3F2615ADD0EB}"/>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rgbClr val="FFFFFF"/>
            </a:solidFill>
            <a:prstDash val="solid"/>
          </a:ln>
          <a:effectLst/>
        </p:spPr>
      </p:pic>
      <p:sp>
        <p:nvSpPr>
          <p:cNvPr id="85" name="副标题 2">
            <a:extLst>
              <a:ext uri="{FF2B5EF4-FFF2-40B4-BE49-F238E27FC236}">
                <a16:creationId xmlns:a16="http://schemas.microsoft.com/office/drawing/2014/main" id="{F80BDD25-4FFE-8346-B91D-05FC840C1CB7}"/>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Course:</a:t>
            </a:r>
            <a:r>
              <a:rPr lang="zh-CN" altLang="en-US" sz="1000" b="0" dirty="0">
                <a:solidFill>
                  <a:schemeClr val="tx1">
                    <a:lumMod val="50000"/>
                    <a:lumOff val="50000"/>
                  </a:schemeClr>
                </a:solidFill>
                <a:latin typeface="Gill Sans MT" panose="020B0502020104020203" pitchFamily="34" charset="0"/>
                <a:ea typeface="+mj-ea"/>
                <a:cs typeface="Futura Medium" panose="020B0602020204020303" pitchFamily="34" charset="-79"/>
              </a:rPr>
              <a:t> </a:t>
            </a:r>
            <a:r>
              <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hlinkClick r:id="rId5">
                  <a:extLst>
                    <a:ext uri="{A12FA001-AC4F-418D-AE19-62706E023703}">
                      <ahyp:hlinkClr xmlns:ahyp="http://schemas.microsoft.com/office/drawing/2018/hyperlinkcolor" val="tx"/>
                    </a:ext>
                  </a:extLst>
                </a:hlinkClick>
              </a:rPr>
              <a:t>chenzomi12.github.io</a:t>
            </a:r>
            <a:endParaRPr lang="en-US" altLang="zh-CN" sz="1000" b="0" dirty="0">
              <a:solidFill>
                <a:schemeClr val="tx1">
                  <a:lumMod val="50000"/>
                  <a:lumOff val="50000"/>
                </a:schemeClr>
              </a:solidFill>
              <a:latin typeface="Gill Sans MT" panose="020B0502020104020203" pitchFamily="34" charset="0"/>
              <a:ea typeface="+mj-ea"/>
              <a:cs typeface="Futura Medium" panose="020B0602020204020303" pitchFamily="34" charset="-79"/>
            </a:endParaRPr>
          </a:p>
        </p:txBody>
      </p:sp>
    </p:spTree>
    <p:extLst>
      <p:ext uri="{BB962C8B-B14F-4D97-AF65-F5344CB8AC3E}">
        <p14:creationId xmlns:p14="http://schemas.microsoft.com/office/powerpoint/2010/main" val="2121100311"/>
      </p:ext>
    </p:extLst>
  </p:cSld>
  <p:clrMap bg1="dk1" tx1="lt1" bg2="dk2" tx2="lt2" accent1="accent1" accent2="accent2" accent3="accent3" accent4="accent4" accent5="accent5" accent6="accent6" hlink="hlink" folHlink="folHlink"/>
  <p:sldLayoutIdLst>
    <p:sldLayoutId id="2147483949" r:id="rId1"/>
    <p:sldLayoutId id="2147483980"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78" name="Rectangle 86">
            <a:extLst>
              <a:ext uri="{FF2B5EF4-FFF2-40B4-BE49-F238E27FC236}">
                <a16:creationId xmlns:a16="http://schemas.microsoft.com/office/drawing/2014/main" id="{000111CB-2117-444A-9289-896A0F1B9BC4}"/>
              </a:ext>
            </a:extLst>
          </p:cNvPr>
          <p:cNvSpPr>
            <a:spLocks noChangeArrowheads="1"/>
          </p:cNvSpPr>
          <p:nvPr userDrawn="1"/>
        </p:nvSpPr>
        <p:spPr bwMode="auto">
          <a:xfrm>
            <a:off x="9949686" y="6459235"/>
            <a:ext cx="328322" cy="285032"/>
          </a:xfrm>
          <a:prstGeom prst="rect">
            <a:avLst/>
          </a:prstGeom>
          <a:noFill/>
          <a:ln w="9525">
            <a:noFill/>
            <a:miter lim="800000"/>
            <a:headEnd/>
            <a:tailEnd/>
          </a:ln>
          <a:effectLst/>
        </p:spPr>
        <p:txBody>
          <a:bodyPr lIns="0" tIns="0" rIns="0" bIns="0" anchor="ctr"/>
          <a:lstStyle/>
          <a:p>
            <a:pPr algn="ctr" defTabSz="987914" eaLnBrk="0" hangingPunct="0">
              <a:lnSpc>
                <a:spcPct val="85000"/>
              </a:lnSpc>
            </a:pPr>
            <a:fld id="{E68EC476-442B-4BB7-9603-F1440C241F3D}" type="slidenum">
              <a:rPr lang="de-DE" sz="900" smtClean="0">
                <a:solidFill>
                  <a:schemeClr val="bg1"/>
                </a:solidFill>
                <a:ea typeface="MS PGothic" pitchFamily="34" charset="-128"/>
                <a:cs typeface="Arial" panose="020B0604020202020204" pitchFamily="34" charset="0"/>
              </a:rPr>
              <a:pPr algn="ctr" defTabSz="987914" eaLnBrk="0" hangingPunct="0">
                <a:lnSpc>
                  <a:spcPct val="85000"/>
                </a:lnSpc>
              </a:pPr>
              <a:t>‹#›</a:t>
            </a:fld>
            <a:endParaRPr lang="en-GB" sz="900" dirty="0">
              <a:solidFill>
                <a:schemeClr val="bg1"/>
              </a:solidFill>
              <a:ea typeface="MS PGothic" pitchFamily="34" charset="-128"/>
              <a:cs typeface="Arial" panose="020B0604020202020204" pitchFamily="34" charset="0"/>
            </a:endParaRPr>
          </a:p>
        </p:txBody>
      </p:sp>
      <p:sp>
        <p:nvSpPr>
          <p:cNvPr id="79" name="TextBox 2">
            <a:extLst>
              <a:ext uri="{FF2B5EF4-FFF2-40B4-BE49-F238E27FC236}">
                <a16:creationId xmlns:a16="http://schemas.microsoft.com/office/drawing/2014/main" id="{BCDC607C-3149-044F-8977-A532DBE97944}"/>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0" name="图片 79">
            <a:extLst>
              <a:ext uri="{FF2B5EF4-FFF2-40B4-BE49-F238E27FC236}">
                <a16:creationId xmlns:a16="http://schemas.microsoft.com/office/drawing/2014/main" id="{EEEA841A-6AA9-F640-A661-DC91BD568C6B}"/>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
        <p:nvSpPr>
          <p:cNvPr id="81" name="副标题 2">
            <a:extLst>
              <a:ext uri="{FF2B5EF4-FFF2-40B4-BE49-F238E27FC236}">
                <a16:creationId xmlns:a16="http://schemas.microsoft.com/office/drawing/2014/main" id="{36453C5E-EF89-1E40-88D2-12E883E91FB5}"/>
              </a:ext>
            </a:extLst>
          </p:cNvPr>
          <p:cNvSpPr txBox="1">
            <a:spLocks/>
          </p:cNvSpPr>
          <p:nvPr userDrawn="1"/>
        </p:nvSpPr>
        <p:spPr bwMode="auto">
          <a:xfrm>
            <a:off x="9817349" y="6471074"/>
            <a:ext cx="2250191"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r">
              <a:buFontTx/>
              <a:buNone/>
              <a:defRPr/>
            </a:pPr>
            <a:r>
              <a:rPr lang="en-US" altLang="zh-CN" sz="1000" b="0" dirty="0">
                <a:solidFill>
                  <a:schemeClr val="bg1"/>
                </a:solidFill>
                <a:latin typeface="Gill Sans MT" panose="020B0502020104020203" pitchFamily="34" charset="0"/>
                <a:ea typeface="+mj-ea"/>
                <a:cs typeface="Futura Medium" panose="020B0602020204020303" pitchFamily="34" charset="-79"/>
              </a:rPr>
              <a:t>Course</a:t>
            </a:r>
            <a:r>
              <a:rPr lang="zh-CN" altLang="en-US" sz="1000" b="0" dirty="0">
                <a:solidFill>
                  <a:schemeClr val="bg1"/>
                </a:solidFill>
                <a:latin typeface="Gill Sans MT" panose="020B0502020104020203" pitchFamily="34" charset="0"/>
                <a:ea typeface="+mj-ea"/>
                <a:cs typeface="Futura Medium" panose="020B0602020204020303" pitchFamily="34" charset="-79"/>
              </a:rPr>
              <a:t> </a:t>
            </a:r>
            <a:r>
              <a:rPr lang="en-US" altLang="zh-CN" sz="1000" b="0" dirty="0">
                <a:solidFill>
                  <a:schemeClr val="bg1"/>
                </a:solidFill>
                <a:latin typeface="Gill Sans MT" panose="020B0502020104020203" pitchFamily="34" charset="0"/>
                <a:ea typeface="+mj-ea"/>
                <a:cs typeface="Futura Medium" panose="020B0602020204020303" pitchFamily="34" charset="-79"/>
                <a:hlinkClick r:id="rId4">
                  <a:extLst>
                    <a:ext uri="{A12FA001-AC4F-418D-AE19-62706E023703}">
                      <ahyp:hlinkClr xmlns:ahyp="http://schemas.microsoft.com/office/drawing/2018/hyperlinkcolor" val="tx"/>
                    </a:ext>
                  </a:extLst>
                </a:hlinkClick>
              </a:rPr>
              <a:t>chenzomi12.github.io</a:t>
            </a:r>
            <a:endParaRPr lang="en-US" altLang="zh-CN" sz="1000" b="0" dirty="0">
              <a:solidFill>
                <a:schemeClr val="bg1"/>
              </a:solidFill>
              <a:latin typeface="Gill Sans MT" panose="020B0502020104020203" pitchFamily="34" charset="0"/>
              <a:ea typeface="+mj-ea"/>
              <a:cs typeface="Futura Medium" panose="020B0602020204020303" pitchFamily="34" charset="-79"/>
            </a:endParaRPr>
          </a:p>
        </p:txBody>
      </p:sp>
      <p:sp>
        <p:nvSpPr>
          <p:cNvPr id="154" name="Rectangle 15">
            <a:extLst>
              <a:ext uri="{FF2B5EF4-FFF2-40B4-BE49-F238E27FC236}">
                <a16:creationId xmlns:a16="http://schemas.microsoft.com/office/drawing/2014/main" id="{9198A4EC-9B6A-3249-AB0F-2C7B54FCA143}"/>
              </a:ext>
            </a:extLst>
          </p:cNvPr>
          <p:cNvSpPr>
            <a:spLocks noChangeArrowheads="1"/>
          </p:cNvSpPr>
          <p:nvPr userDrawn="1"/>
        </p:nvSpPr>
        <p:spPr bwMode="auto">
          <a:xfrm>
            <a:off x="-2432001" y="77681"/>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5" name="组合 154">
            <a:extLst>
              <a:ext uri="{FF2B5EF4-FFF2-40B4-BE49-F238E27FC236}">
                <a16:creationId xmlns:a16="http://schemas.microsoft.com/office/drawing/2014/main" id="{C325AB4E-F86A-864D-B4CB-796E69148147}"/>
              </a:ext>
            </a:extLst>
          </p:cNvPr>
          <p:cNvGrpSpPr/>
          <p:nvPr userDrawn="1"/>
        </p:nvGrpSpPr>
        <p:grpSpPr>
          <a:xfrm>
            <a:off x="12590924" y="3356218"/>
            <a:ext cx="1214711" cy="3499198"/>
            <a:chOff x="12438524" y="3358802"/>
            <a:chExt cx="1214711" cy="3499198"/>
          </a:xfrm>
        </p:grpSpPr>
        <p:sp>
          <p:nvSpPr>
            <p:cNvPr id="156" name="矩形 155">
              <a:extLst>
                <a:ext uri="{FF2B5EF4-FFF2-40B4-BE49-F238E27FC236}">
                  <a16:creationId xmlns:a16="http://schemas.microsoft.com/office/drawing/2014/main" id="{28F9D94E-ED0F-3A41-841B-DABDE0E237C8}"/>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57" name="Group 18">
              <a:extLst>
                <a:ext uri="{FF2B5EF4-FFF2-40B4-BE49-F238E27FC236}">
                  <a16:creationId xmlns:a16="http://schemas.microsoft.com/office/drawing/2014/main" id="{A233F840-0E81-564E-B143-F110894CEC5D}"/>
                </a:ext>
              </a:extLst>
            </p:cNvPr>
            <p:cNvGrpSpPr>
              <a:grpSpLocks/>
            </p:cNvGrpSpPr>
            <p:nvPr/>
          </p:nvGrpSpPr>
          <p:grpSpPr bwMode="auto">
            <a:xfrm>
              <a:off x="12552504" y="3727418"/>
              <a:ext cx="986752" cy="182532"/>
              <a:chOff x="5893" y="2387"/>
              <a:chExt cx="466" cy="115"/>
            </a:xfrm>
          </p:grpSpPr>
          <p:sp>
            <p:nvSpPr>
              <p:cNvPr id="218" name="Rectangle 19">
                <a:extLst>
                  <a:ext uri="{FF2B5EF4-FFF2-40B4-BE49-F238E27FC236}">
                    <a16:creationId xmlns:a16="http://schemas.microsoft.com/office/drawing/2014/main" id="{CBD70A2E-15AA-4C4D-A1F0-6DB40ADE2CD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9" name="Rectangle 20">
                <a:extLst>
                  <a:ext uri="{FF2B5EF4-FFF2-40B4-BE49-F238E27FC236}">
                    <a16:creationId xmlns:a16="http://schemas.microsoft.com/office/drawing/2014/main" id="{5A005B31-94F9-1E42-880D-FFA22477FFA4}"/>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0" name="Rectangle 21">
                <a:extLst>
                  <a:ext uri="{FF2B5EF4-FFF2-40B4-BE49-F238E27FC236}">
                    <a16:creationId xmlns:a16="http://schemas.microsoft.com/office/drawing/2014/main" id="{DDDCE69F-4C1D-1243-8C09-1562262E80B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1" name="Rectangle 22">
                <a:extLst>
                  <a:ext uri="{FF2B5EF4-FFF2-40B4-BE49-F238E27FC236}">
                    <a16:creationId xmlns:a16="http://schemas.microsoft.com/office/drawing/2014/main" id="{54B59A2F-5F33-3C46-94F0-83F728C4F7B1}"/>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8" name="Group 23">
              <a:extLst>
                <a:ext uri="{FF2B5EF4-FFF2-40B4-BE49-F238E27FC236}">
                  <a16:creationId xmlns:a16="http://schemas.microsoft.com/office/drawing/2014/main" id="{B8A28144-362A-A64D-9561-389D2A7B89AD}"/>
                </a:ext>
              </a:extLst>
            </p:cNvPr>
            <p:cNvGrpSpPr>
              <a:grpSpLocks/>
            </p:cNvGrpSpPr>
            <p:nvPr/>
          </p:nvGrpSpPr>
          <p:grpSpPr bwMode="auto">
            <a:xfrm>
              <a:off x="12552504" y="3943282"/>
              <a:ext cx="986752" cy="182532"/>
              <a:chOff x="5893" y="2523"/>
              <a:chExt cx="466" cy="115"/>
            </a:xfrm>
          </p:grpSpPr>
          <p:sp>
            <p:nvSpPr>
              <p:cNvPr id="214" name="Rectangle 24">
                <a:extLst>
                  <a:ext uri="{FF2B5EF4-FFF2-40B4-BE49-F238E27FC236}">
                    <a16:creationId xmlns:a16="http://schemas.microsoft.com/office/drawing/2014/main" id="{BBDCCD69-4401-0541-BB6A-0858852136B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5" name="Rectangle 25">
                <a:extLst>
                  <a:ext uri="{FF2B5EF4-FFF2-40B4-BE49-F238E27FC236}">
                    <a16:creationId xmlns:a16="http://schemas.microsoft.com/office/drawing/2014/main" id="{DB8A2296-1C6A-C94E-BC1C-EF63A568F6E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6" name="Rectangle 26">
                <a:extLst>
                  <a:ext uri="{FF2B5EF4-FFF2-40B4-BE49-F238E27FC236}">
                    <a16:creationId xmlns:a16="http://schemas.microsoft.com/office/drawing/2014/main" id="{9AC3934E-F4A3-F74B-899C-F06385FE558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7" name="Rectangle 27">
                <a:extLst>
                  <a:ext uri="{FF2B5EF4-FFF2-40B4-BE49-F238E27FC236}">
                    <a16:creationId xmlns:a16="http://schemas.microsoft.com/office/drawing/2014/main" id="{E8E19B1A-ADDC-E649-8F85-B4396A2F015D}"/>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9" name="Group 28">
              <a:extLst>
                <a:ext uri="{FF2B5EF4-FFF2-40B4-BE49-F238E27FC236}">
                  <a16:creationId xmlns:a16="http://schemas.microsoft.com/office/drawing/2014/main" id="{FCDC7B61-993F-834E-8CF4-174EA4309D9C}"/>
                </a:ext>
              </a:extLst>
            </p:cNvPr>
            <p:cNvGrpSpPr>
              <a:grpSpLocks/>
            </p:cNvGrpSpPr>
            <p:nvPr/>
          </p:nvGrpSpPr>
          <p:grpSpPr bwMode="auto">
            <a:xfrm>
              <a:off x="12552504" y="4159146"/>
              <a:ext cx="986752" cy="182532"/>
              <a:chOff x="5893" y="2659"/>
              <a:chExt cx="466" cy="115"/>
            </a:xfrm>
          </p:grpSpPr>
          <p:sp>
            <p:nvSpPr>
              <p:cNvPr id="210" name="Rectangle 29">
                <a:extLst>
                  <a:ext uri="{FF2B5EF4-FFF2-40B4-BE49-F238E27FC236}">
                    <a16:creationId xmlns:a16="http://schemas.microsoft.com/office/drawing/2014/main" id="{58F16D6E-EDCA-BF47-874B-003E995D1BC4}"/>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1" name="Rectangle 30">
                <a:extLst>
                  <a:ext uri="{FF2B5EF4-FFF2-40B4-BE49-F238E27FC236}">
                    <a16:creationId xmlns:a16="http://schemas.microsoft.com/office/drawing/2014/main" id="{8985A2F5-040F-B04B-8C62-91311C56C0A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2" name="Rectangle 31">
                <a:extLst>
                  <a:ext uri="{FF2B5EF4-FFF2-40B4-BE49-F238E27FC236}">
                    <a16:creationId xmlns:a16="http://schemas.microsoft.com/office/drawing/2014/main" id="{C7E75C91-6DBE-0A4F-A577-A08E7EC698A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3" name="Rectangle 32">
                <a:extLst>
                  <a:ext uri="{FF2B5EF4-FFF2-40B4-BE49-F238E27FC236}">
                    <a16:creationId xmlns:a16="http://schemas.microsoft.com/office/drawing/2014/main" id="{AA565E94-5C52-B747-942D-08843DACEAB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0" name="Group 33">
              <a:extLst>
                <a:ext uri="{FF2B5EF4-FFF2-40B4-BE49-F238E27FC236}">
                  <a16:creationId xmlns:a16="http://schemas.microsoft.com/office/drawing/2014/main" id="{5100AAF4-59F9-5041-92C6-FBC32A97B717}"/>
                </a:ext>
              </a:extLst>
            </p:cNvPr>
            <p:cNvGrpSpPr>
              <a:grpSpLocks/>
            </p:cNvGrpSpPr>
            <p:nvPr/>
          </p:nvGrpSpPr>
          <p:grpSpPr bwMode="auto">
            <a:xfrm>
              <a:off x="12552504" y="3511551"/>
              <a:ext cx="986752" cy="188882"/>
              <a:chOff x="5893" y="2251"/>
              <a:chExt cx="466" cy="119"/>
            </a:xfrm>
          </p:grpSpPr>
          <p:sp>
            <p:nvSpPr>
              <p:cNvPr id="206" name="Rectangle 34">
                <a:extLst>
                  <a:ext uri="{FF2B5EF4-FFF2-40B4-BE49-F238E27FC236}">
                    <a16:creationId xmlns:a16="http://schemas.microsoft.com/office/drawing/2014/main" id="{EF31E4DE-1A95-2B4C-9179-B110CC6EC3C2}"/>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7" name="Rectangle 35">
                <a:extLst>
                  <a:ext uri="{FF2B5EF4-FFF2-40B4-BE49-F238E27FC236}">
                    <a16:creationId xmlns:a16="http://schemas.microsoft.com/office/drawing/2014/main" id="{8B98FEFC-874D-C94A-B7AF-10D539CD07E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8" name="Rectangle 36">
                <a:extLst>
                  <a:ext uri="{FF2B5EF4-FFF2-40B4-BE49-F238E27FC236}">
                    <a16:creationId xmlns:a16="http://schemas.microsoft.com/office/drawing/2014/main" id="{44ABBBBE-3CC2-A94F-87EB-562F2FA42A3B}"/>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9" name="Rectangle 37">
                <a:extLst>
                  <a:ext uri="{FF2B5EF4-FFF2-40B4-BE49-F238E27FC236}">
                    <a16:creationId xmlns:a16="http://schemas.microsoft.com/office/drawing/2014/main" id="{E1BEDB34-F753-294A-AF25-EF5B330E1C1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1" name="Group 38">
              <a:extLst>
                <a:ext uri="{FF2B5EF4-FFF2-40B4-BE49-F238E27FC236}">
                  <a16:creationId xmlns:a16="http://schemas.microsoft.com/office/drawing/2014/main" id="{7FD0430A-75CD-4F46-9BFB-3A9AEC95612F}"/>
                </a:ext>
              </a:extLst>
            </p:cNvPr>
            <p:cNvGrpSpPr>
              <a:grpSpLocks/>
            </p:cNvGrpSpPr>
            <p:nvPr/>
          </p:nvGrpSpPr>
          <p:grpSpPr bwMode="auto">
            <a:xfrm>
              <a:off x="12552504" y="4519449"/>
              <a:ext cx="986752" cy="182532"/>
              <a:chOff x="5893" y="2886"/>
              <a:chExt cx="466" cy="115"/>
            </a:xfrm>
          </p:grpSpPr>
          <p:sp>
            <p:nvSpPr>
              <p:cNvPr id="202" name="Rectangle 39">
                <a:extLst>
                  <a:ext uri="{FF2B5EF4-FFF2-40B4-BE49-F238E27FC236}">
                    <a16:creationId xmlns:a16="http://schemas.microsoft.com/office/drawing/2014/main" id="{1BECE383-23DC-FD47-A037-AE2D9F60D1C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3" name="Rectangle 40">
                <a:extLst>
                  <a:ext uri="{FF2B5EF4-FFF2-40B4-BE49-F238E27FC236}">
                    <a16:creationId xmlns:a16="http://schemas.microsoft.com/office/drawing/2014/main" id="{72F94538-242B-4644-B340-6748418F12B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4" name="Rectangle 41">
                <a:extLst>
                  <a:ext uri="{FF2B5EF4-FFF2-40B4-BE49-F238E27FC236}">
                    <a16:creationId xmlns:a16="http://schemas.microsoft.com/office/drawing/2014/main" id="{5E66C5BE-F6EC-034A-8E11-63B5DAB9D94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5" name="Rectangle 42">
                <a:extLst>
                  <a:ext uri="{FF2B5EF4-FFF2-40B4-BE49-F238E27FC236}">
                    <a16:creationId xmlns:a16="http://schemas.microsoft.com/office/drawing/2014/main" id="{719AD067-5D18-B544-B0E3-7BC638EB873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2" name="Group 43">
              <a:extLst>
                <a:ext uri="{FF2B5EF4-FFF2-40B4-BE49-F238E27FC236}">
                  <a16:creationId xmlns:a16="http://schemas.microsoft.com/office/drawing/2014/main" id="{0EA8E840-08BC-7F41-A630-03237F04F07D}"/>
                </a:ext>
              </a:extLst>
            </p:cNvPr>
            <p:cNvGrpSpPr>
              <a:grpSpLocks/>
            </p:cNvGrpSpPr>
            <p:nvPr/>
          </p:nvGrpSpPr>
          <p:grpSpPr bwMode="auto">
            <a:xfrm>
              <a:off x="12552504" y="4735313"/>
              <a:ext cx="986752" cy="182532"/>
              <a:chOff x="5893" y="3022"/>
              <a:chExt cx="466" cy="115"/>
            </a:xfrm>
          </p:grpSpPr>
          <p:sp>
            <p:nvSpPr>
              <p:cNvPr id="198" name="Rectangle 44">
                <a:extLst>
                  <a:ext uri="{FF2B5EF4-FFF2-40B4-BE49-F238E27FC236}">
                    <a16:creationId xmlns:a16="http://schemas.microsoft.com/office/drawing/2014/main" id="{43165ABB-B500-0743-AFE0-01D13D72744A}"/>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9" name="Rectangle 45">
                <a:extLst>
                  <a:ext uri="{FF2B5EF4-FFF2-40B4-BE49-F238E27FC236}">
                    <a16:creationId xmlns:a16="http://schemas.microsoft.com/office/drawing/2014/main" id="{EB75955D-7623-7B4B-BE16-D86D2E0A20E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0" name="Rectangle 46">
                <a:extLst>
                  <a:ext uri="{FF2B5EF4-FFF2-40B4-BE49-F238E27FC236}">
                    <a16:creationId xmlns:a16="http://schemas.microsoft.com/office/drawing/2014/main" id="{9CD5011A-4CD9-B245-B021-8404CAB38BE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1" name="Rectangle 47">
                <a:extLst>
                  <a:ext uri="{FF2B5EF4-FFF2-40B4-BE49-F238E27FC236}">
                    <a16:creationId xmlns:a16="http://schemas.microsoft.com/office/drawing/2014/main" id="{DC3DEB0B-16F1-324A-B79C-86C6B1A05C76}"/>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3" name="Group 48">
              <a:extLst>
                <a:ext uri="{FF2B5EF4-FFF2-40B4-BE49-F238E27FC236}">
                  <a16:creationId xmlns:a16="http://schemas.microsoft.com/office/drawing/2014/main" id="{2BF6BE56-7D14-8E44-B4D6-8F47A480497E}"/>
                </a:ext>
              </a:extLst>
            </p:cNvPr>
            <p:cNvGrpSpPr>
              <a:grpSpLocks/>
            </p:cNvGrpSpPr>
            <p:nvPr/>
          </p:nvGrpSpPr>
          <p:grpSpPr bwMode="auto">
            <a:xfrm>
              <a:off x="12552504" y="4951179"/>
              <a:ext cx="986752" cy="182532"/>
              <a:chOff x="5893" y="3158"/>
              <a:chExt cx="466" cy="115"/>
            </a:xfrm>
          </p:grpSpPr>
          <p:sp>
            <p:nvSpPr>
              <p:cNvPr id="194" name="Rectangle 49">
                <a:extLst>
                  <a:ext uri="{FF2B5EF4-FFF2-40B4-BE49-F238E27FC236}">
                    <a16:creationId xmlns:a16="http://schemas.microsoft.com/office/drawing/2014/main" id="{0A141B8E-E1D5-E74C-A241-CB18F355810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5" name="Rectangle 50">
                <a:extLst>
                  <a:ext uri="{FF2B5EF4-FFF2-40B4-BE49-F238E27FC236}">
                    <a16:creationId xmlns:a16="http://schemas.microsoft.com/office/drawing/2014/main" id="{59E3AD38-4D95-DD42-BEA1-9A607EE0BCB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6" name="Rectangle 51">
                <a:extLst>
                  <a:ext uri="{FF2B5EF4-FFF2-40B4-BE49-F238E27FC236}">
                    <a16:creationId xmlns:a16="http://schemas.microsoft.com/office/drawing/2014/main" id="{4AF8E431-625B-3A46-91AF-A824CB61B73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7" name="Rectangle 52">
                <a:extLst>
                  <a:ext uri="{FF2B5EF4-FFF2-40B4-BE49-F238E27FC236}">
                    <a16:creationId xmlns:a16="http://schemas.microsoft.com/office/drawing/2014/main" id="{7BBF8B0B-BDFA-E14E-A2C7-5D7BCCB9256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4" name="Group 53">
              <a:extLst>
                <a:ext uri="{FF2B5EF4-FFF2-40B4-BE49-F238E27FC236}">
                  <a16:creationId xmlns:a16="http://schemas.microsoft.com/office/drawing/2014/main" id="{F9D7864F-61FE-374A-AC8D-1F360708FDA2}"/>
                </a:ext>
              </a:extLst>
            </p:cNvPr>
            <p:cNvGrpSpPr>
              <a:grpSpLocks/>
            </p:cNvGrpSpPr>
            <p:nvPr/>
          </p:nvGrpSpPr>
          <p:grpSpPr bwMode="auto">
            <a:xfrm>
              <a:off x="12552504" y="5311482"/>
              <a:ext cx="986752" cy="182532"/>
              <a:chOff x="5893" y="3385"/>
              <a:chExt cx="466" cy="115"/>
            </a:xfrm>
          </p:grpSpPr>
          <p:sp>
            <p:nvSpPr>
              <p:cNvPr id="190" name="Rectangle 54">
                <a:extLst>
                  <a:ext uri="{FF2B5EF4-FFF2-40B4-BE49-F238E27FC236}">
                    <a16:creationId xmlns:a16="http://schemas.microsoft.com/office/drawing/2014/main" id="{F8843224-1EAA-9E4F-8FF7-C361E61DB347}"/>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1" name="Rectangle 55">
                <a:extLst>
                  <a:ext uri="{FF2B5EF4-FFF2-40B4-BE49-F238E27FC236}">
                    <a16:creationId xmlns:a16="http://schemas.microsoft.com/office/drawing/2014/main" id="{E590E694-6B67-2745-87D8-669AB6020B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2" name="Rectangle 56">
                <a:extLst>
                  <a:ext uri="{FF2B5EF4-FFF2-40B4-BE49-F238E27FC236}">
                    <a16:creationId xmlns:a16="http://schemas.microsoft.com/office/drawing/2014/main" id="{ADD943B9-1109-D740-A262-5B137A73AC8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3" name="Rectangle 57">
                <a:extLst>
                  <a:ext uri="{FF2B5EF4-FFF2-40B4-BE49-F238E27FC236}">
                    <a16:creationId xmlns:a16="http://schemas.microsoft.com/office/drawing/2014/main" id="{C30D371E-65D2-8F45-9196-0B142E79481F}"/>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5" name="Group 58">
              <a:extLst>
                <a:ext uri="{FF2B5EF4-FFF2-40B4-BE49-F238E27FC236}">
                  <a16:creationId xmlns:a16="http://schemas.microsoft.com/office/drawing/2014/main" id="{EC545055-A1AB-B546-989A-AC7E3419DC70}"/>
                </a:ext>
              </a:extLst>
            </p:cNvPr>
            <p:cNvGrpSpPr>
              <a:grpSpLocks/>
            </p:cNvGrpSpPr>
            <p:nvPr/>
          </p:nvGrpSpPr>
          <p:grpSpPr bwMode="auto">
            <a:xfrm>
              <a:off x="12552504" y="5527346"/>
              <a:ext cx="986752" cy="182532"/>
              <a:chOff x="5893" y="3521"/>
              <a:chExt cx="466" cy="115"/>
            </a:xfrm>
          </p:grpSpPr>
          <p:sp>
            <p:nvSpPr>
              <p:cNvPr id="186" name="Rectangle 59">
                <a:extLst>
                  <a:ext uri="{FF2B5EF4-FFF2-40B4-BE49-F238E27FC236}">
                    <a16:creationId xmlns:a16="http://schemas.microsoft.com/office/drawing/2014/main" id="{FA66ABA9-C5DB-FD4C-A0FC-B848059AC7C0}"/>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7" name="Rectangle 60">
                <a:extLst>
                  <a:ext uri="{FF2B5EF4-FFF2-40B4-BE49-F238E27FC236}">
                    <a16:creationId xmlns:a16="http://schemas.microsoft.com/office/drawing/2014/main" id="{AA9C4B0C-6091-F244-9619-9EE27B684EC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8" name="Rectangle 61">
                <a:extLst>
                  <a:ext uri="{FF2B5EF4-FFF2-40B4-BE49-F238E27FC236}">
                    <a16:creationId xmlns:a16="http://schemas.microsoft.com/office/drawing/2014/main" id="{A1258E41-8B7B-1B49-8AF7-19E26014F35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9" name="Rectangle 62">
                <a:extLst>
                  <a:ext uri="{FF2B5EF4-FFF2-40B4-BE49-F238E27FC236}">
                    <a16:creationId xmlns:a16="http://schemas.microsoft.com/office/drawing/2014/main" id="{E3D6D0D7-CFAA-804F-B06C-46CFF4A8ADC3}"/>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6" name="Group 63">
              <a:extLst>
                <a:ext uri="{FF2B5EF4-FFF2-40B4-BE49-F238E27FC236}">
                  <a16:creationId xmlns:a16="http://schemas.microsoft.com/office/drawing/2014/main" id="{A38CBBCA-2B30-4A42-8601-43E732508471}"/>
                </a:ext>
              </a:extLst>
            </p:cNvPr>
            <p:cNvGrpSpPr>
              <a:grpSpLocks/>
            </p:cNvGrpSpPr>
            <p:nvPr/>
          </p:nvGrpSpPr>
          <p:grpSpPr bwMode="auto">
            <a:xfrm>
              <a:off x="12552504" y="5743210"/>
              <a:ext cx="986752" cy="182532"/>
              <a:chOff x="5893" y="3657"/>
              <a:chExt cx="466" cy="115"/>
            </a:xfrm>
          </p:grpSpPr>
          <p:sp>
            <p:nvSpPr>
              <p:cNvPr id="182" name="Rectangle 64">
                <a:extLst>
                  <a:ext uri="{FF2B5EF4-FFF2-40B4-BE49-F238E27FC236}">
                    <a16:creationId xmlns:a16="http://schemas.microsoft.com/office/drawing/2014/main" id="{B5A0780E-5857-6646-9BC2-949D4AF1626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3" name="Rectangle 65">
                <a:extLst>
                  <a:ext uri="{FF2B5EF4-FFF2-40B4-BE49-F238E27FC236}">
                    <a16:creationId xmlns:a16="http://schemas.microsoft.com/office/drawing/2014/main" id="{A44A7CA5-4E8D-0841-B1D6-2947627BA51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4" name="Rectangle 66">
                <a:extLst>
                  <a:ext uri="{FF2B5EF4-FFF2-40B4-BE49-F238E27FC236}">
                    <a16:creationId xmlns:a16="http://schemas.microsoft.com/office/drawing/2014/main" id="{51A28DA6-5251-6C4A-8CEA-72A9F45D20B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5" name="Rectangle 67">
                <a:extLst>
                  <a:ext uri="{FF2B5EF4-FFF2-40B4-BE49-F238E27FC236}">
                    <a16:creationId xmlns:a16="http://schemas.microsoft.com/office/drawing/2014/main" id="{479E0E82-6CA7-E24A-A62F-1C26DAC55EDC}"/>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7" name="Group 68">
              <a:extLst>
                <a:ext uri="{FF2B5EF4-FFF2-40B4-BE49-F238E27FC236}">
                  <a16:creationId xmlns:a16="http://schemas.microsoft.com/office/drawing/2014/main" id="{0072C369-7EF8-914F-8573-13CB59EB895C}"/>
                </a:ext>
              </a:extLst>
            </p:cNvPr>
            <p:cNvGrpSpPr>
              <a:grpSpLocks/>
            </p:cNvGrpSpPr>
            <p:nvPr/>
          </p:nvGrpSpPr>
          <p:grpSpPr bwMode="auto">
            <a:xfrm>
              <a:off x="12552504" y="6103513"/>
              <a:ext cx="986752" cy="182532"/>
              <a:chOff x="5893" y="3884"/>
              <a:chExt cx="466" cy="115"/>
            </a:xfrm>
          </p:grpSpPr>
          <p:sp>
            <p:nvSpPr>
              <p:cNvPr id="178" name="Rectangle 69">
                <a:extLst>
                  <a:ext uri="{FF2B5EF4-FFF2-40B4-BE49-F238E27FC236}">
                    <a16:creationId xmlns:a16="http://schemas.microsoft.com/office/drawing/2014/main" id="{A76F4F57-FB00-5242-845A-A2FF158C0FF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9" name="Rectangle 70">
                <a:extLst>
                  <a:ext uri="{FF2B5EF4-FFF2-40B4-BE49-F238E27FC236}">
                    <a16:creationId xmlns:a16="http://schemas.microsoft.com/office/drawing/2014/main" id="{7DD72635-4687-794C-B03C-EE97A2F2ADA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0" name="Rectangle 71">
                <a:extLst>
                  <a:ext uri="{FF2B5EF4-FFF2-40B4-BE49-F238E27FC236}">
                    <a16:creationId xmlns:a16="http://schemas.microsoft.com/office/drawing/2014/main" id="{2DE15353-10F5-A049-8879-B5A70028B571}"/>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1" name="Rectangle 72">
                <a:extLst>
                  <a:ext uri="{FF2B5EF4-FFF2-40B4-BE49-F238E27FC236}">
                    <a16:creationId xmlns:a16="http://schemas.microsoft.com/office/drawing/2014/main" id="{6EC95F4C-62BF-7D4A-8934-13C9C81E661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8" name="Group 73">
              <a:extLst>
                <a:ext uri="{FF2B5EF4-FFF2-40B4-BE49-F238E27FC236}">
                  <a16:creationId xmlns:a16="http://schemas.microsoft.com/office/drawing/2014/main" id="{45E4EBBA-7060-8A47-AA90-AD8DA7C4AA07}"/>
                </a:ext>
              </a:extLst>
            </p:cNvPr>
            <p:cNvGrpSpPr>
              <a:grpSpLocks/>
            </p:cNvGrpSpPr>
            <p:nvPr/>
          </p:nvGrpSpPr>
          <p:grpSpPr bwMode="auto">
            <a:xfrm>
              <a:off x="12552504" y="6328901"/>
              <a:ext cx="986752" cy="182532"/>
              <a:chOff x="5893" y="4026"/>
              <a:chExt cx="466" cy="115"/>
            </a:xfrm>
          </p:grpSpPr>
          <p:sp>
            <p:nvSpPr>
              <p:cNvPr id="174" name="Rectangle 74">
                <a:extLst>
                  <a:ext uri="{FF2B5EF4-FFF2-40B4-BE49-F238E27FC236}">
                    <a16:creationId xmlns:a16="http://schemas.microsoft.com/office/drawing/2014/main" id="{D5C2CE4A-C96B-354B-B056-379259642DF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5" name="Rectangle 75">
                <a:extLst>
                  <a:ext uri="{FF2B5EF4-FFF2-40B4-BE49-F238E27FC236}">
                    <a16:creationId xmlns:a16="http://schemas.microsoft.com/office/drawing/2014/main" id="{DEA736AA-A045-D24E-9CCE-2EE2BD6F084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6" name="Rectangle 76">
                <a:extLst>
                  <a:ext uri="{FF2B5EF4-FFF2-40B4-BE49-F238E27FC236}">
                    <a16:creationId xmlns:a16="http://schemas.microsoft.com/office/drawing/2014/main" id="{64595299-D994-7D4C-B599-B0CC37A8B7A2}"/>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7" name="Rectangle 77">
                <a:extLst>
                  <a:ext uri="{FF2B5EF4-FFF2-40B4-BE49-F238E27FC236}">
                    <a16:creationId xmlns:a16="http://schemas.microsoft.com/office/drawing/2014/main" id="{FFFE457F-1583-9042-B1A7-A80A37B6BC2B}"/>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9" name="Group 78">
              <a:extLst>
                <a:ext uri="{FF2B5EF4-FFF2-40B4-BE49-F238E27FC236}">
                  <a16:creationId xmlns:a16="http://schemas.microsoft.com/office/drawing/2014/main" id="{83C6DA56-71F7-E74A-A1B2-CC375FB312B0}"/>
                </a:ext>
              </a:extLst>
            </p:cNvPr>
            <p:cNvGrpSpPr>
              <a:grpSpLocks/>
            </p:cNvGrpSpPr>
            <p:nvPr/>
          </p:nvGrpSpPr>
          <p:grpSpPr bwMode="auto">
            <a:xfrm>
              <a:off x="12552504" y="6552703"/>
              <a:ext cx="986752" cy="182532"/>
              <a:chOff x="5893" y="4167"/>
              <a:chExt cx="466" cy="115"/>
            </a:xfrm>
          </p:grpSpPr>
          <p:sp>
            <p:nvSpPr>
              <p:cNvPr id="170" name="Rectangle 79">
                <a:extLst>
                  <a:ext uri="{FF2B5EF4-FFF2-40B4-BE49-F238E27FC236}">
                    <a16:creationId xmlns:a16="http://schemas.microsoft.com/office/drawing/2014/main" id="{DFC8C74F-C6F8-B841-BCAA-4E6F37F0A783}"/>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1" name="Rectangle 80">
                <a:extLst>
                  <a:ext uri="{FF2B5EF4-FFF2-40B4-BE49-F238E27FC236}">
                    <a16:creationId xmlns:a16="http://schemas.microsoft.com/office/drawing/2014/main" id="{DF66519A-6C6C-814B-AE2E-74156157EA3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2" name="Rectangle 81">
                <a:extLst>
                  <a:ext uri="{FF2B5EF4-FFF2-40B4-BE49-F238E27FC236}">
                    <a16:creationId xmlns:a16="http://schemas.microsoft.com/office/drawing/2014/main" id="{CE444995-45BD-8445-9E1E-75E81A06DCE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3" name="Rectangle 82">
                <a:extLst>
                  <a:ext uri="{FF2B5EF4-FFF2-40B4-BE49-F238E27FC236}">
                    <a16:creationId xmlns:a16="http://schemas.microsoft.com/office/drawing/2014/main" id="{9E95CFED-29BF-3F4C-9D82-AE7B6D340A0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222" name="Rectangle 83">
            <a:extLst>
              <a:ext uri="{FF2B5EF4-FFF2-40B4-BE49-F238E27FC236}">
                <a16:creationId xmlns:a16="http://schemas.microsoft.com/office/drawing/2014/main" id="{2954C821-269E-8D46-984E-749A5F6397A9}"/>
              </a:ext>
            </a:extLst>
          </p:cNvPr>
          <p:cNvSpPr>
            <a:spLocks noChangeArrowheads="1"/>
          </p:cNvSpPr>
          <p:nvPr userDrawn="1"/>
        </p:nvSpPr>
        <p:spPr bwMode="auto">
          <a:xfrm>
            <a:off x="12493155" y="1339384"/>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223" name="Rectangle 84">
            <a:extLst>
              <a:ext uri="{FF2B5EF4-FFF2-40B4-BE49-F238E27FC236}">
                <a16:creationId xmlns:a16="http://schemas.microsoft.com/office/drawing/2014/main" id="{8291468C-A8EF-4D44-8440-C437714C366D}"/>
              </a:ext>
            </a:extLst>
          </p:cNvPr>
          <p:cNvSpPr>
            <a:spLocks noChangeArrowheads="1"/>
          </p:cNvSpPr>
          <p:nvPr userDrawn="1"/>
        </p:nvSpPr>
        <p:spPr bwMode="auto">
          <a:xfrm>
            <a:off x="12493155" y="5884"/>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50798608"/>
      </p:ext>
    </p:extLst>
  </p:cSld>
  <p:clrMap bg1="lt1" tx1="dk1" bg2="lt2" tx2="dk2" accent1="accent1" accent2="accent2" accent3="accent3" accent4="accent4" accent5="accent5" accent6="accent6" hlink="hlink" folHlink="folHlink"/>
  <p:sldLayoutIdLst>
    <p:sldLayoutId id="2147483951"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8" y="2394856"/>
            <a:ext cx="6891755" cy="1889093"/>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a:t>
            </a:r>
            <a:r>
              <a:rPr kumimoji="1" lang="zh-CN" altLang="en-US" sz="850" b="1" baseline="0" dirty="0">
                <a:solidFill>
                  <a:srgbClr val="1D1D1B"/>
                </a:solidFill>
                <a:latin typeface="+mj-lt"/>
              </a:rPr>
              <a:t> </a:t>
            </a:r>
            <a:r>
              <a:rPr kumimoji="1" lang="en-US" altLang="zh-CN" sz="850" b="1" baseline="0" dirty="0">
                <a:solidFill>
                  <a:srgbClr val="1D1D1B"/>
                </a:solidFill>
                <a:latin typeface="+mj-lt"/>
              </a:rPr>
              <a:t>2023 XXX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XXX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599191"/>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Gill Sans MT" panose="020B0502020104020203" pitchFamily="34" charset="0"/>
                <a:ea typeface="Microsoft YaHei" charset="-122"/>
                <a:cs typeface="Microsoft YaHei" charset="-122"/>
              </a:rPr>
              <a:t>把</a:t>
            </a:r>
            <a:r>
              <a:rPr kumimoji="1" lang="en-US" altLang="zh-CN" sz="1300" dirty="0">
                <a:solidFill>
                  <a:srgbClr val="1D1D1B"/>
                </a:solidFill>
                <a:latin typeface="Gill Sans MT" panose="020B0502020104020203" pitchFamily="34" charset="0"/>
                <a:ea typeface="Microsoft YaHei" charset="-122"/>
                <a:cs typeface="Microsoft YaHei" charset="-122"/>
              </a:rPr>
              <a:t>AI</a:t>
            </a:r>
            <a:r>
              <a:rPr kumimoji="1" lang="zh-CN" altLang="en-US" sz="1300" dirty="0">
                <a:solidFill>
                  <a:srgbClr val="1D1D1B"/>
                </a:solidFill>
                <a:latin typeface="Gill Sans MT" panose="020B0502020104020203" pitchFamily="34" charset="0"/>
                <a:ea typeface="Microsoft YaHei" charset="-122"/>
                <a:cs typeface="Microsoft YaHei" charset="-122"/>
              </a:rPr>
              <a:t>系统带入每个开发者、每个家庭、</a:t>
            </a:r>
            <a:br>
              <a:rPr kumimoji="1" lang="en-US" altLang="zh-CN" sz="1300" dirty="0">
                <a:solidFill>
                  <a:srgbClr val="1D1D1B"/>
                </a:solidFill>
                <a:latin typeface="Gill Sans MT" panose="020B0502020104020203" pitchFamily="34" charset="0"/>
                <a:ea typeface="Microsoft YaHei" charset="-122"/>
                <a:cs typeface="Microsoft YaHei" charset="-122"/>
              </a:rPr>
            </a:br>
            <a:r>
              <a:rPr kumimoji="1" lang="zh-CN" altLang="en-US" sz="1300" dirty="0">
                <a:solidFill>
                  <a:srgbClr val="1D1D1B"/>
                </a:solidFill>
                <a:latin typeface="Gill Sans MT" panose="020B0502020104020203"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Gill Sans MT" panose="020B0502020104020203" pitchFamily="34" charset="0"/>
                <a:cs typeface="Arial" panose="020B0604020202020204" pitchFamily="34" charset="0"/>
              </a:rPr>
              <a:t>Bring AI</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System</a:t>
            </a:r>
            <a:r>
              <a:rPr kumimoji="1" lang="zh-CN" altLang="en-US" sz="1200" dirty="0">
                <a:solidFill>
                  <a:srgbClr val="1D1D1B"/>
                </a:solidFill>
                <a:latin typeface="Gill Sans MT" panose="020B0502020104020203" pitchFamily="34" charset="0"/>
                <a:cs typeface="Arial" panose="020B0604020202020204" pitchFamily="34" charset="0"/>
              </a:rPr>
              <a:t> </a:t>
            </a:r>
            <a:r>
              <a:rPr kumimoji="1" lang="en-US" altLang="zh-CN" sz="1200" dirty="0">
                <a:solidFill>
                  <a:srgbClr val="1D1D1B"/>
                </a:solidFill>
                <a:latin typeface="Gill Sans MT" panose="020B0502020104020203" pitchFamily="34" charset="0"/>
                <a:cs typeface="Arial" panose="020B0604020202020204" pitchFamily="34" charset="0"/>
              </a:rPr>
              <a:t>to every person, home and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organization for a fully connected, </a:t>
            </a:r>
            <a:br>
              <a:rPr kumimoji="1" lang="en-US" altLang="zh-CN" sz="1200" dirty="0">
                <a:solidFill>
                  <a:srgbClr val="1D1D1B"/>
                </a:solidFill>
                <a:latin typeface="Gill Sans MT" panose="020B0502020104020203" pitchFamily="34" charset="0"/>
                <a:cs typeface="Arial" panose="020B0604020202020204" pitchFamily="34" charset="0"/>
              </a:rPr>
            </a:br>
            <a:r>
              <a:rPr kumimoji="1" lang="en-US" altLang="zh-CN" sz="1200" dirty="0">
                <a:solidFill>
                  <a:srgbClr val="1D1D1B"/>
                </a:solidFill>
                <a:latin typeface="Gill Sans MT" panose="020B0502020104020203" pitchFamily="34" charset="0"/>
                <a:cs typeface="Arial" panose="020B0604020202020204" pitchFamily="34" charset="0"/>
              </a:rPr>
              <a:t>intelligent world.</a:t>
            </a:r>
            <a:endParaRPr kumimoji="1" lang="zh-CN" altLang="en-US" sz="1200" dirty="0">
              <a:solidFill>
                <a:srgbClr val="1D1D1B"/>
              </a:solidFill>
              <a:latin typeface="Gill Sans MT" panose="020B0502020104020203" pitchFamily="34" charset="0"/>
              <a:ea typeface="Microsoft YaHei" charset="-122"/>
              <a:cs typeface="Microsoft YaHei" charset="-122"/>
            </a:endParaRPr>
          </a:p>
        </p:txBody>
      </p:sp>
      <p:sp>
        <p:nvSpPr>
          <p:cNvPr id="9" name="矩形 8">
            <a:extLst>
              <a:ext uri="{FF2B5EF4-FFF2-40B4-BE49-F238E27FC236}">
                <a16:creationId xmlns:a16="http://schemas.microsoft.com/office/drawing/2014/main" id="{4D72D31F-379B-7E48-8BAB-A5640DD86C39}"/>
              </a:ext>
            </a:extLst>
          </p:cNvPr>
          <p:cNvSpPr/>
          <p:nvPr userDrawn="1"/>
        </p:nvSpPr>
        <p:spPr bwMode="auto">
          <a:xfrm>
            <a:off x="618969" y="205786"/>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10" name="TextBox 2">
            <a:extLst>
              <a:ext uri="{FF2B5EF4-FFF2-40B4-BE49-F238E27FC236}">
                <a16:creationId xmlns:a16="http://schemas.microsoft.com/office/drawing/2014/main" id="{1F3DDE87-89CE-3848-A1C3-2150D6C0F2CD}"/>
              </a:ext>
            </a:extLst>
          </p:cNvPr>
          <p:cNvSpPr txBox="1"/>
          <p:nvPr userDrawn="1"/>
        </p:nvSpPr>
        <p:spPr>
          <a:xfrm>
            <a:off x="8203300" y="4709847"/>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rgbClr val="C00000"/>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11" name="图片 10">
            <a:extLst>
              <a:ext uri="{FF2B5EF4-FFF2-40B4-BE49-F238E27FC236}">
                <a16:creationId xmlns:a16="http://schemas.microsoft.com/office/drawing/2014/main" id="{9EEF0F78-B57F-8D4C-A10F-C1BE427D4B8C}"/>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7987276" y="4788537"/>
            <a:ext cx="144000" cy="144000"/>
          </a:xfrm>
          <a:prstGeom prst="ellipse">
            <a:avLst/>
          </a:prstGeom>
          <a:ln w="28575" cap="rnd">
            <a:solidFill>
              <a:schemeClr val="tx2"/>
            </a:solidFill>
            <a:prstDash val="solid"/>
          </a:ln>
          <a:effectLst/>
        </p:spPr>
      </p:pic>
      <p:sp>
        <p:nvSpPr>
          <p:cNvPr id="12" name="副标题 2">
            <a:extLst>
              <a:ext uri="{FF2B5EF4-FFF2-40B4-BE49-F238E27FC236}">
                <a16:creationId xmlns:a16="http://schemas.microsoft.com/office/drawing/2014/main" id="{5307B254-91AE-6640-A8B8-5F31CD80A236}"/>
              </a:ext>
            </a:extLst>
          </p:cNvPr>
          <p:cNvSpPr txBox="1">
            <a:spLocks/>
          </p:cNvSpPr>
          <p:nvPr userDrawn="1"/>
        </p:nvSpPr>
        <p:spPr bwMode="auto">
          <a:xfrm>
            <a:off x="7867185" y="5047174"/>
            <a:ext cx="3603206" cy="261354"/>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l">
              <a:buFontTx/>
              <a:buNone/>
              <a:defRPr/>
            </a:pPr>
            <a:r>
              <a:rPr lang="en-US" altLang="zh-CN" sz="1000" b="0" dirty="0">
                <a:solidFill>
                  <a:srgbClr val="374154"/>
                </a:solidFill>
                <a:latin typeface="Gill Sans MT" panose="020B0502020104020203" pitchFamily="34" charset="0"/>
                <a:ea typeface="+mj-ea"/>
                <a:cs typeface="Futura Medium" panose="020B0602020204020303" pitchFamily="34" charset="-79"/>
              </a:rPr>
              <a:t>Course</a:t>
            </a:r>
            <a:r>
              <a:rPr lang="zh-CN" altLang="en-US" sz="1000" b="0" dirty="0">
                <a:solidFill>
                  <a:srgbClr val="374154"/>
                </a:solidFill>
                <a:latin typeface="Gill Sans MT" panose="020B0502020104020203" pitchFamily="34" charset="0"/>
                <a:ea typeface="+mj-ea"/>
                <a:cs typeface="Futura Medium" panose="020B0602020204020303" pitchFamily="34" charset="-79"/>
              </a:rPr>
              <a:t> </a:t>
            </a:r>
            <a:r>
              <a:rPr lang="en-US" altLang="zh-CN" sz="1000" b="0" dirty="0">
                <a:solidFill>
                  <a:srgbClr val="C00000"/>
                </a:solidFill>
                <a:latin typeface="Gill Sans MT" panose="020B0502020104020203" pitchFamily="34" charset="0"/>
                <a:ea typeface="+mj-ea"/>
                <a:cs typeface="Futura Medium" panose="020B0602020204020303" pitchFamily="34" charset="-79"/>
                <a:hlinkClick r:id="rId5"/>
              </a:rPr>
              <a:t>chenzomi12.github.io</a:t>
            </a:r>
            <a:endParaRPr lang="en-US" altLang="zh-CN" sz="1000" b="0" dirty="0">
              <a:solidFill>
                <a:srgbClr val="C00000"/>
              </a:solidFill>
              <a:latin typeface="Gill Sans MT" panose="020B0502020104020203" pitchFamily="34" charset="0"/>
              <a:ea typeface="+mj-ea"/>
              <a:cs typeface="Futura Medium" panose="020B0602020204020303" pitchFamily="34" charset="-79"/>
            </a:endParaRPr>
          </a:p>
        </p:txBody>
      </p:sp>
      <p:sp>
        <p:nvSpPr>
          <p:cNvPr id="13" name="TextBox 2">
            <a:extLst>
              <a:ext uri="{FF2B5EF4-FFF2-40B4-BE49-F238E27FC236}">
                <a16:creationId xmlns:a16="http://schemas.microsoft.com/office/drawing/2014/main" id="{5D60F0F4-118F-1946-A08D-99C1259DCFE3}"/>
              </a:ext>
            </a:extLst>
          </p:cNvPr>
          <p:cNvSpPr txBox="1"/>
          <p:nvPr userDrawn="1"/>
        </p:nvSpPr>
        <p:spPr>
          <a:xfrm>
            <a:off x="7867185" y="5295498"/>
            <a:ext cx="3603206" cy="261354"/>
          </a:xfrm>
          <a:prstGeom prst="rect">
            <a:avLst/>
          </a:prstGeom>
          <a:noFill/>
        </p:spPr>
        <p:txBody>
          <a:bodyPr wrap="square" rtlCol="0">
            <a:spAutoFit/>
          </a:bodyPr>
          <a:lstStyle/>
          <a:p>
            <a:pPr algn="l">
              <a:lnSpc>
                <a:spcPct val="120000"/>
              </a:lnSpc>
              <a:spcBef>
                <a:spcPct val="20000"/>
              </a:spcBef>
              <a:buClr>
                <a:srgbClr val="1D1D1A"/>
              </a:buClr>
              <a:buSzPct val="50000"/>
              <a:buFont typeface="Wingdings" pitchFamily="2" charset="2"/>
              <a:buNone/>
            </a:pPr>
            <a:r>
              <a:rPr lang="en-US" altLang="zh-CN" sz="1000" dirty="0">
                <a:solidFill>
                  <a:srgbClr val="374154"/>
                </a:solidFill>
                <a:latin typeface="Gill Sans MT" panose="020B0502020104020203" pitchFamily="34" charset="0"/>
                <a:ea typeface="+mj-ea"/>
                <a:cs typeface="Futura Medium" panose="020B0602020204020303" pitchFamily="34" charset="-79"/>
              </a:rPr>
              <a:t>GitHub</a:t>
            </a:r>
            <a:r>
              <a:rPr lang="zh-CN" altLang="en-US" sz="1000" dirty="0">
                <a:solidFill>
                  <a:srgbClr val="374154"/>
                </a:solidFill>
                <a:latin typeface="Gill Sans MT" panose="020B0502020104020203" pitchFamily="34" charset="0"/>
                <a:ea typeface="+mj-ea"/>
                <a:cs typeface="Futura Medium" panose="020B0602020204020303" pitchFamily="34" charset="-79"/>
              </a:rPr>
              <a:t> </a:t>
            </a:r>
            <a:r>
              <a:rPr lang="en-US" altLang="zh-CN" sz="1000" dirty="0">
                <a:solidFill>
                  <a:srgbClr val="C7000B"/>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github.</a:t>
            </a:r>
            <a:r>
              <a:rPr lang="en-US" altLang="zh-CN" sz="1000" dirty="0">
                <a:solidFill>
                  <a:srgbClr val="C00000"/>
                </a:solidFill>
                <a:latin typeface="Gill Sans MT" panose="020B0502020104020203" pitchFamily="34" charset="0"/>
                <a:ea typeface="+mj-ea"/>
                <a:cs typeface="Futura Medium" panose="020B0602020204020303" pitchFamily="34" charset="-79"/>
                <a:hlinkClick r:id="rId6">
                  <a:extLst>
                    <a:ext uri="{A12FA001-AC4F-418D-AE19-62706E023703}">
                      <ahyp:hlinkClr xmlns:ahyp="http://schemas.microsoft.com/office/drawing/2018/hyperlinkcolor" val="tx"/>
                    </a:ext>
                  </a:extLst>
                </a:hlinkClick>
              </a:rPr>
              <a:t>com/chenzomi12/DeepLearningSystem</a:t>
            </a:r>
            <a:endParaRPr lang="en-US" sz="1000" dirty="0">
              <a:solidFill>
                <a:srgbClr val="C00000"/>
              </a:solidFill>
              <a:latin typeface="Gill Sans MT" panose="020B0502020104020203" pitchFamily="34" charset="0"/>
              <a:ea typeface="+mj-ea"/>
              <a:cs typeface="Futura Medium" panose="020B0602020204020303" pitchFamily="34" charset="-79"/>
            </a:endParaRPr>
          </a:p>
        </p:txBody>
      </p:sp>
      <p:sp>
        <p:nvSpPr>
          <p:cNvPr id="14" name="Rectangle 15">
            <a:extLst>
              <a:ext uri="{FF2B5EF4-FFF2-40B4-BE49-F238E27FC236}">
                <a16:creationId xmlns:a16="http://schemas.microsoft.com/office/drawing/2014/main" id="{0EC9B7D7-7D0C-DF4F-AD3A-7486CA53DEF5}"/>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5" name="组合 14">
            <a:extLst>
              <a:ext uri="{FF2B5EF4-FFF2-40B4-BE49-F238E27FC236}">
                <a16:creationId xmlns:a16="http://schemas.microsoft.com/office/drawing/2014/main" id="{2B0B6BED-EC97-644A-A3AA-16845E63E14F}"/>
              </a:ext>
            </a:extLst>
          </p:cNvPr>
          <p:cNvGrpSpPr/>
          <p:nvPr userDrawn="1"/>
        </p:nvGrpSpPr>
        <p:grpSpPr>
          <a:xfrm>
            <a:off x="12438524" y="3358802"/>
            <a:ext cx="1214711" cy="3499198"/>
            <a:chOff x="12438524" y="3358802"/>
            <a:chExt cx="1214711" cy="3499198"/>
          </a:xfrm>
        </p:grpSpPr>
        <p:sp>
          <p:nvSpPr>
            <p:cNvPr id="16" name="矩形 15">
              <a:extLst>
                <a:ext uri="{FF2B5EF4-FFF2-40B4-BE49-F238E27FC236}">
                  <a16:creationId xmlns:a16="http://schemas.microsoft.com/office/drawing/2014/main" id="{60EBDB5A-75AE-9C47-A64F-5171BD8F48E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7" name="Group 18">
              <a:extLst>
                <a:ext uri="{FF2B5EF4-FFF2-40B4-BE49-F238E27FC236}">
                  <a16:creationId xmlns:a16="http://schemas.microsoft.com/office/drawing/2014/main" id="{527B1546-2E76-7B4C-A868-01866BFAE8E9}"/>
                </a:ext>
              </a:extLst>
            </p:cNvPr>
            <p:cNvGrpSpPr>
              <a:grpSpLocks/>
            </p:cNvGrpSpPr>
            <p:nvPr/>
          </p:nvGrpSpPr>
          <p:grpSpPr bwMode="auto">
            <a:xfrm>
              <a:off x="12552504" y="3727418"/>
              <a:ext cx="986752" cy="182532"/>
              <a:chOff x="5893" y="2387"/>
              <a:chExt cx="466" cy="115"/>
            </a:xfrm>
          </p:grpSpPr>
          <p:sp>
            <p:nvSpPr>
              <p:cNvPr id="78" name="Rectangle 19">
                <a:extLst>
                  <a:ext uri="{FF2B5EF4-FFF2-40B4-BE49-F238E27FC236}">
                    <a16:creationId xmlns:a16="http://schemas.microsoft.com/office/drawing/2014/main" id="{A04BE7DC-57AD-E84A-99B6-5748D4F483F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9" name="Rectangle 20">
                <a:extLst>
                  <a:ext uri="{FF2B5EF4-FFF2-40B4-BE49-F238E27FC236}">
                    <a16:creationId xmlns:a16="http://schemas.microsoft.com/office/drawing/2014/main" id="{5092770A-CB07-5648-8431-057E93EE9C78}"/>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0" name="Rectangle 21">
                <a:extLst>
                  <a:ext uri="{FF2B5EF4-FFF2-40B4-BE49-F238E27FC236}">
                    <a16:creationId xmlns:a16="http://schemas.microsoft.com/office/drawing/2014/main" id="{67EF5B91-6FE9-4549-9ECA-04964BEE562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1" name="Rectangle 22">
                <a:extLst>
                  <a:ext uri="{FF2B5EF4-FFF2-40B4-BE49-F238E27FC236}">
                    <a16:creationId xmlns:a16="http://schemas.microsoft.com/office/drawing/2014/main" id="{05182D15-89A2-6045-85B8-2280685F8DAD}"/>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3">
              <a:extLst>
                <a:ext uri="{FF2B5EF4-FFF2-40B4-BE49-F238E27FC236}">
                  <a16:creationId xmlns:a16="http://schemas.microsoft.com/office/drawing/2014/main" id="{BBE18069-10C2-1945-BA80-A024FCF915CC}"/>
                </a:ext>
              </a:extLst>
            </p:cNvPr>
            <p:cNvGrpSpPr>
              <a:grpSpLocks/>
            </p:cNvGrpSpPr>
            <p:nvPr/>
          </p:nvGrpSpPr>
          <p:grpSpPr bwMode="auto">
            <a:xfrm>
              <a:off x="12552504" y="3943282"/>
              <a:ext cx="986752" cy="182532"/>
              <a:chOff x="5893" y="2523"/>
              <a:chExt cx="466" cy="115"/>
            </a:xfrm>
          </p:grpSpPr>
          <p:sp>
            <p:nvSpPr>
              <p:cNvPr id="74" name="Rectangle 24">
                <a:extLst>
                  <a:ext uri="{FF2B5EF4-FFF2-40B4-BE49-F238E27FC236}">
                    <a16:creationId xmlns:a16="http://schemas.microsoft.com/office/drawing/2014/main" id="{A96CDD39-1926-5E4E-A9F7-499BEC236178}"/>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5">
                <a:extLst>
                  <a:ext uri="{FF2B5EF4-FFF2-40B4-BE49-F238E27FC236}">
                    <a16:creationId xmlns:a16="http://schemas.microsoft.com/office/drawing/2014/main" id="{579B7635-77E5-5941-814B-D0090677EF95}"/>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6">
                <a:extLst>
                  <a:ext uri="{FF2B5EF4-FFF2-40B4-BE49-F238E27FC236}">
                    <a16:creationId xmlns:a16="http://schemas.microsoft.com/office/drawing/2014/main" id="{38FBF335-4C26-E44C-A51F-6334936CEB8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7">
                <a:extLst>
                  <a:ext uri="{FF2B5EF4-FFF2-40B4-BE49-F238E27FC236}">
                    <a16:creationId xmlns:a16="http://schemas.microsoft.com/office/drawing/2014/main" id="{8A3611F2-FDDF-F141-A871-D946E74F703E}"/>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28">
              <a:extLst>
                <a:ext uri="{FF2B5EF4-FFF2-40B4-BE49-F238E27FC236}">
                  <a16:creationId xmlns:a16="http://schemas.microsoft.com/office/drawing/2014/main" id="{8682B6F8-0456-EC48-8FBE-44EA6E099FCF}"/>
                </a:ext>
              </a:extLst>
            </p:cNvPr>
            <p:cNvGrpSpPr>
              <a:grpSpLocks/>
            </p:cNvGrpSpPr>
            <p:nvPr/>
          </p:nvGrpSpPr>
          <p:grpSpPr bwMode="auto">
            <a:xfrm>
              <a:off x="12552504" y="4159146"/>
              <a:ext cx="986752" cy="182532"/>
              <a:chOff x="5893" y="2659"/>
              <a:chExt cx="466" cy="115"/>
            </a:xfrm>
          </p:grpSpPr>
          <p:sp>
            <p:nvSpPr>
              <p:cNvPr id="70" name="Rectangle 29">
                <a:extLst>
                  <a:ext uri="{FF2B5EF4-FFF2-40B4-BE49-F238E27FC236}">
                    <a16:creationId xmlns:a16="http://schemas.microsoft.com/office/drawing/2014/main" id="{86BB10EF-5D49-5446-B416-860964EAB06D}"/>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30">
                <a:extLst>
                  <a:ext uri="{FF2B5EF4-FFF2-40B4-BE49-F238E27FC236}">
                    <a16:creationId xmlns:a16="http://schemas.microsoft.com/office/drawing/2014/main" id="{519C7337-95C9-1347-97FA-15907949DE8D}"/>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31">
                <a:extLst>
                  <a:ext uri="{FF2B5EF4-FFF2-40B4-BE49-F238E27FC236}">
                    <a16:creationId xmlns:a16="http://schemas.microsoft.com/office/drawing/2014/main" id="{BEDA1CC2-7E03-E349-9D8A-35B4EB50D469}"/>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32">
                <a:extLst>
                  <a:ext uri="{FF2B5EF4-FFF2-40B4-BE49-F238E27FC236}">
                    <a16:creationId xmlns:a16="http://schemas.microsoft.com/office/drawing/2014/main" id="{6478A1D2-1521-2844-9E68-4B4F96BAA7C8}"/>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33">
              <a:extLst>
                <a:ext uri="{FF2B5EF4-FFF2-40B4-BE49-F238E27FC236}">
                  <a16:creationId xmlns:a16="http://schemas.microsoft.com/office/drawing/2014/main" id="{EBDF60B0-CCA3-6A47-BCD7-DCABD4054644}"/>
                </a:ext>
              </a:extLst>
            </p:cNvPr>
            <p:cNvGrpSpPr>
              <a:grpSpLocks/>
            </p:cNvGrpSpPr>
            <p:nvPr/>
          </p:nvGrpSpPr>
          <p:grpSpPr bwMode="auto">
            <a:xfrm>
              <a:off x="12552504" y="3511551"/>
              <a:ext cx="986752" cy="188882"/>
              <a:chOff x="5893" y="2251"/>
              <a:chExt cx="466" cy="119"/>
            </a:xfrm>
          </p:grpSpPr>
          <p:sp>
            <p:nvSpPr>
              <p:cNvPr id="66" name="Rectangle 34">
                <a:extLst>
                  <a:ext uri="{FF2B5EF4-FFF2-40B4-BE49-F238E27FC236}">
                    <a16:creationId xmlns:a16="http://schemas.microsoft.com/office/drawing/2014/main" id="{5125594C-5313-C34E-839A-1DA18F7788E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5">
                <a:extLst>
                  <a:ext uri="{FF2B5EF4-FFF2-40B4-BE49-F238E27FC236}">
                    <a16:creationId xmlns:a16="http://schemas.microsoft.com/office/drawing/2014/main" id="{8313D8F3-D70F-4E4F-86B1-E609FF28826A}"/>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6">
                <a:extLst>
                  <a:ext uri="{FF2B5EF4-FFF2-40B4-BE49-F238E27FC236}">
                    <a16:creationId xmlns:a16="http://schemas.microsoft.com/office/drawing/2014/main" id="{CBA1FA4C-75C0-D349-8630-E228CD42180F}"/>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7">
                <a:extLst>
                  <a:ext uri="{FF2B5EF4-FFF2-40B4-BE49-F238E27FC236}">
                    <a16:creationId xmlns:a16="http://schemas.microsoft.com/office/drawing/2014/main" id="{00D2C4F8-6F52-1640-BB34-54901F33072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38">
              <a:extLst>
                <a:ext uri="{FF2B5EF4-FFF2-40B4-BE49-F238E27FC236}">
                  <a16:creationId xmlns:a16="http://schemas.microsoft.com/office/drawing/2014/main" id="{69F5A2EF-9997-1942-A95A-9DBAB893CECC}"/>
                </a:ext>
              </a:extLst>
            </p:cNvPr>
            <p:cNvGrpSpPr>
              <a:grpSpLocks/>
            </p:cNvGrpSpPr>
            <p:nvPr/>
          </p:nvGrpSpPr>
          <p:grpSpPr bwMode="auto">
            <a:xfrm>
              <a:off x="12552504" y="4519449"/>
              <a:ext cx="986752" cy="182532"/>
              <a:chOff x="5893" y="2886"/>
              <a:chExt cx="466" cy="115"/>
            </a:xfrm>
          </p:grpSpPr>
          <p:sp>
            <p:nvSpPr>
              <p:cNvPr id="62" name="Rectangle 39">
                <a:extLst>
                  <a:ext uri="{FF2B5EF4-FFF2-40B4-BE49-F238E27FC236}">
                    <a16:creationId xmlns:a16="http://schemas.microsoft.com/office/drawing/2014/main" id="{5529C84D-B764-FE42-A1BF-78BED2ABC07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40">
                <a:extLst>
                  <a:ext uri="{FF2B5EF4-FFF2-40B4-BE49-F238E27FC236}">
                    <a16:creationId xmlns:a16="http://schemas.microsoft.com/office/drawing/2014/main" id="{CC97E4C5-963D-4B4E-9153-9E14F73F1BA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41">
                <a:extLst>
                  <a:ext uri="{FF2B5EF4-FFF2-40B4-BE49-F238E27FC236}">
                    <a16:creationId xmlns:a16="http://schemas.microsoft.com/office/drawing/2014/main" id="{E1872D1B-E07E-1E49-A78C-76802A09B04E}"/>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42">
                <a:extLst>
                  <a:ext uri="{FF2B5EF4-FFF2-40B4-BE49-F238E27FC236}">
                    <a16:creationId xmlns:a16="http://schemas.microsoft.com/office/drawing/2014/main" id="{532BE238-78B4-7E4A-8EA1-12ED81BC54C1}"/>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43">
              <a:extLst>
                <a:ext uri="{FF2B5EF4-FFF2-40B4-BE49-F238E27FC236}">
                  <a16:creationId xmlns:a16="http://schemas.microsoft.com/office/drawing/2014/main" id="{1FEC1308-2B32-CB4C-BAB2-FB1E6AFF1388}"/>
                </a:ext>
              </a:extLst>
            </p:cNvPr>
            <p:cNvGrpSpPr>
              <a:grpSpLocks/>
            </p:cNvGrpSpPr>
            <p:nvPr/>
          </p:nvGrpSpPr>
          <p:grpSpPr bwMode="auto">
            <a:xfrm>
              <a:off x="12552504" y="4735313"/>
              <a:ext cx="986752" cy="182532"/>
              <a:chOff x="5893" y="3022"/>
              <a:chExt cx="466" cy="115"/>
            </a:xfrm>
          </p:grpSpPr>
          <p:sp>
            <p:nvSpPr>
              <p:cNvPr id="58" name="Rectangle 44">
                <a:extLst>
                  <a:ext uri="{FF2B5EF4-FFF2-40B4-BE49-F238E27FC236}">
                    <a16:creationId xmlns:a16="http://schemas.microsoft.com/office/drawing/2014/main" id="{DB762B7D-0BDE-5F48-8858-6D69D4303A9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5">
                <a:extLst>
                  <a:ext uri="{FF2B5EF4-FFF2-40B4-BE49-F238E27FC236}">
                    <a16:creationId xmlns:a16="http://schemas.microsoft.com/office/drawing/2014/main" id="{A65AC15A-59B6-474B-B237-E106F036B60B}"/>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6">
                <a:extLst>
                  <a:ext uri="{FF2B5EF4-FFF2-40B4-BE49-F238E27FC236}">
                    <a16:creationId xmlns:a16="http://schemas.microsoft.com/office/drawing/2014/main" id="{33BFDFF7-57E3-0C41-A90F-0543BAEB5F50}"/>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7">
                <a:extLst>
                  <a:ext uri="{FF2B5EF4-FFF2-40B4-BE49-F238E27FC236}">
                    <a16:creationId xmlns:a16="http://schemas.microsoft.com/office/drawing/2014/main" id="{D3FFE56D-5EA1-EA4D-B229-81FFE5A7E18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48">
              <a:extLst>
                <a:ext uri="{FF2B5EF4-FFF2-40B4-BE49-F238E27FC236}">
                  <a16:creationId xmlns:a16="http://schemas.microsoft.com/office/drawing/2014/main" id="{3E677EA2-8362-AE45-BC63-8A925E8FC16F}"/>
                </a:ext>
              </a:extLst>
            </p:cNvPr>
            <p:cNvGrpSpPr>
              <a:grpSpLocks/>
            </p:cNvGrpSpPr>
            <p:nvPr/>
          </p:nvGrpSpPr>
          <p:grpSpPr bwMode="auto">
            <a:xfrm>
              <a:off x="12552504" y="4951179"/>
              <a:ext cx="986752" cy="182532"/>
              <a:chOff x="5893" y="3158"/>
              <a:chExt cx="466" cy="115"/>
            </a:xfrm>
          </p:grpSpPr>
          <p:sp>
            <p:nvSpPr>
              <p:cNvPr id="54" name="Rectangle 49">
                <a:extLst>
                  <a:ext uri="{FF2B5EF4-FFF2-40B4-BE49-F238E27FC236}">
                    <a16:creationId xmlns:a16="http://schemas.microsoft.com/office/drawing/2014/main" id="{83FE3FE3-7886-BC43-B7E9-DA589B3E135E}"/>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50">
                <a:extLst>
                  <a:ext uri="{FF2B5EF4-FFF2-40B4-BE49-F238E27FC236}">
                    <a16:creationId xmlns:a16="http://schemas.microsoft.com/office/drawing/2014/main" id="{E618977A-DBEC-594A-8580-8F9AECCC11B9}"/>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51">
                <a:extLst>
                  <a:ext uri="{FF2B5EF4-FFF2-40B4-BE49-F238E27FC236}">
                    <a16:creationId xmlns:a16="http://schemas.microsoft.com/office/drawing/2014/main" id="{FD976F1A-42D5-E64F-BD6C-06908DD53C20}"/>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52">
                <a:extLst>
                  <a:ext uri="{FF2B5EF4-FFF2-40B4-BE49-F238E27FC236}">
                    <a16:creationId xmlns:a16="http://schemas.microsoft.com/office/drawing/2014/main" id="{03EB2932-0DCA-3A4B-A65D-CC4D89814F87}"/>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53">
              <a:extLst>
                <a:ext uri="{FF2B5EF4-FFF2-40B4-BE49-F238E27FC236}">
                  <a16:creationId xmlns:a16="http://schemas.microsoft.com/office/drawing/2014/main" id="{A5649E5A-5F15-914A-A8CA-AB33C2CB5235}"/>
                </a:ext>
              </a:extLst>
            </p:cNvPr>
            <p:cNvGrpSpPr>
              <a:grpSpLocks/>
            </p:cNvGrpSpPr>
            <p:nvPr/>
          </p:nvGrpSpPr>
          <p:grpSpPr bwMode="auto">
            <a:xfrm>
              <a:off x="12552504" y="5311482"/>
              <a:ext cx="986752" cy="182532"/>
              <a:chOff x="5893" y="3385"/>
              <a:chExt cx="466" cy="115"/>
            </a:xfrm>
          </p:grpSpPr>
          <p:sp>
            <p:nvSpPr>
              <p:cNvPr id="50" name="Rectangle 54">
                <a:extLst>
                  <a:ext uri="{FF2B5EF4-FFF2-40B4-BE49-F238E27FC236}">
                    <a16:creationId xmlns:a16="http://schemas.microsoft.com/office/drawing/2014/main" id="{72A1B707-641B-BF4D-8664-0C48C26CC033}"/>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5">
                <a:extLst>
                  <a:ext uri="{FF2B5EF4-FFF2-40B4-BE49-F238E27FC236}">
                    <a16:creationId xmlns:a16="http://schemas.microsoft.com/office/drawing/2014/main" id="{FF8A8A92-54E5-0347-A974-C7FE637556F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6">
                <a:extLst>
                  <a:ext uri="{FF2B5EF4-FFF2-40B4-BE49-F238E27FC236}">
                    <a16:creationId xmlns:a16="http://schemas.microsoft.com/office/drawing/2014/main" id="{15CA81D9-72B7-BB4F-A99C-BD6A58435C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7">
                <a:extLst>
                  <a:ext uri="{FF2B5EF4-FFF2-40B4-BE49-F238E27FC236}">
                    <a16:creationId xmlns:a16="http://schemas.microsoft.com/office/drawing/2014/main" id="{B9E74982-404B-344F-B919-2CBFE33C3505}"/>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58">
              <a:extLst>
                <a:ext uri="{FF2B5EF4-FFF2-40B4-BE49-F238E27FC236}">
                  <a16:creationId xmlns:a16="http://schemas.microsoft.com/office/drawing/2014/main" id="{5B57D6E0-D696-A34B-B71C-E6E6867814C7}"/>
                </a:ext>
              </a:extLst>
            </p:cNvPr>
            <p:cNvGrpSpPr>
              <a:grpSpLocks/>
            </p:cNvGrpSpPr>
            <p:nvPr/>
          </p:nvGrpSpPr>
          <p:grpSpPr bwMode="auto">
            <a:xfrm>
              <a:off x="12552504" y="5527346"/>
              <a:ext cx="986752" cy="182532"/>
              <a:chOff x="5893" y="3521"/>
              <a:chExt cx="466" cy="115"/>
            </a:xfrm>
          </p:grpSpPr>
          <p:sp>
            <p:nvSpPr>
              <p:cNvPr id="46" name="Rectangle 59">
                <a:extLst>
                  <a:ext uri="{FF2B5EF4-FFF2-40B4-BE49-F238E27FC236}">
                    <a16:creationId xmlns:a16="http://schemas.microsoft.com/office/drawing/2014/main" id="{C3598B2A-52EF-1644-8E8C-0CFCFD797FB9}"/>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60">
                <a:extLst>
                  <a:ext uri="{FF2B5EF4-FFF2-40B4-BE49-F238E27FC236}">
                    <a16:creationId xmlns:a16="http://schemas.microsoft.com/office/drawing/2014/main" id="{D0F0F2FA-F49D-E847-A121-5738CFC3AC70}"/>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61">
                <a:extLst>
                  <a:ext uri="{FF2B5EF4-FFF2-40B4-BE49-F238E27FC236}">
                    <a16:creationId xmlns:a16="http://schemas.microsoft.com/office/drawing/2014/main" id="{34F7EC08-7915-124B-85B7-8610F4FE0091}"/>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62">
                <a:extLst>
                  <a:ext uri="{FF2B5EF4-FFF2-40B4-BE49-F238E27FC236}">
                    <a16:creationId xmlns:a16="http://schemas.microsoft.com/office/drawing/2014/main" id="{CBF28FF4-D780-264E-A96E-999F90B97758}"/>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6" name="Group 63">
              <a:extLst>
                <a:ext uri="{FF2B5EF4-FFF2-40B4-BE49-F238E27FC236}">
                  <a16:creationId xmlns:a16="http://schemas.microsoft.com/office/drawing/2014/main" id="{91151042-4ACA-7342-9339-1B21CA77E32B}"/>
                </a:ext>
              </a:extLst>
            </p:cNvPr>
            <p:cNvGrpSpPr>
              <a:grpSpLocks/>
            </p:cNvGrpSpPr>
            <p:nvPr/>
          </p:nvGrpSpPr>
          <p:grpSpPr bwMode="auto">
            <a:xfrm>
              <a:off x="12552504" y="5743210"/>
              <a:ext cx="986752" cy="182532"/>
              <a:chOff x="5893" y="3657"/>
              <a:chExt cx="466" cy="115"/>
            </a:xfrm>
          </p:grpSpPr>
          <p:sp>
            <p:nvSpPr>
              <p:cNvPr id="42" name="Rectangle 64">
                <a:extLst>
                  <a:ext uri="{FF2B5EF4-FFF2-40B4-BE49-F238E27FC236}">
                    <a16:creationId xmlns:a16="http://schemas.microsoft.com/office/drawing/2014/main" id="{9E4FBBCD-F8E4-A649-981E-D46343ADCB26}"/>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5">
                <a:extLst>
                  <a:ext uri="{FF2B5EF4-FFF2-40B4-BE49-F238E27FC236}">
                    <a16:creationId xmlns:a16="http://schemas.microsoft.com/office/drawing/2014/main" id="{03B778E3-4E84-DA4D-8FBE-A3CF4464E93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6">
                <a:extLst>
                  <a:ext uri="{FF2B5EF4-FFF2-40B4-BE49-F238E27FC236}">
                    <a16:creationId xmlns:a16="http://schemas.microsoft.com/office/drawing/2014/main" id="{A739A690-256C-6B45-8F06-D782A2D46D3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7">
                <a:extLst>
                  <a:ext uri="{FF2B5EF4-FFF2-40B4-BE49-F238E27FC236}">
                    <a16:creationId xmlns:a16="http://schemas.microsoft.com/office/drawing/2014/main" id="{A62FB270-DA45-CC43-B966-E5B4B93ABDCF}"/>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68">
              <a:extLst>
                <a:ext uri="{FF2B5EF4-FFF2-40B4-BE49-F238E27FC236}">
                  <a16:creationId xmlns:a16="http://schemas.microsoft.com/office/drawing/2014/main" id="{319919FB-1BAF-FA49-B450-7D04E4811579}"/>
                </a:ext>
              </a:extLst>
            </p:cNvPr>
            <p:cNvGrpSpPr>
              <a:grpSpLocks/>
            </p:cNvGrpSpPr>
            <p:nvPr/>
          </p:nvGrpSpPr>
          <p:grpSpPr bwMode="auto">
            <a:xfrm>
              <a:off x="12552504" y="6103513"/>
              <a:ext cx="986752" cy="182532"/>
              <a:chOff x="5893" y="3884"/>
              <a:chExt cx="466" cy="115"/>
            </a:xfrm>
          </p:grpSpPr>
          <p:sp>
            <p:nvSpPr>
              <p:cNvPr id="38" name="Rectangle 69">
                <a:extLst>
                  <a:ext uri="{FF2B5EF4-FFF2-40B4-BE49-F238E27FC236}">
                    <a16:creationId xmlns:a16="http://schemas.microsoft.com/office/drawing/2014/main" id="{557E3CC4-6914-A046-8E50-285DE0199E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70">
                <a:extLst>
                  <a:ext uri="{FF2B5EF4-FFF2-40B4-BE49-F238E27FC236}">
                    <a16:creationId xmlns:a16="http://schemas.microsoft.com/office/drawing/2014/main" id="{9C9D87B6-8409-3E4C-A39A-27FCC1916B5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71">
                <a:extLst>
                  <a:ext uri="{FF2B5EF4-FFF2-40B4-BE49-F238E27FC236}">
                    <a16:creationId xmlns:a16="http://schemas.microsoft.com/office/drawing/2014/main" id="{8E44D8DF-6579-7F40-A242-DA920ED379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72">
                <a:extLst>
                  <a:ext uri="{FF2B5EF4-FFF2-40B4-BE49-F238E27FC236}">
                    <a16:creationId xmlns:a16="http://schemas.microsoft.com/office/drawing/2014/main" id="{CD513B5C-7113-F14D-99D9-C73E95E46140}"/>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73">
              <a:extLst>
                <a:ext uri="{FF2B5EF4-FFF2-40B4-BE49-F238E27FC236}">
                  <a16:creationId xmlns:a16="http://schemas.microsoft.com/office/drawing/2014/main" id="{D6A7D29E-C46B-0747-86B2-75419D553192}"/>
                </a:ext>
              </a:extLst>
            </p:cNvPr>
            <p:cNvGrpSpPr>
              <a:grpSpLocks/>
            </p:cNvGrpSpPr>
            <p:nvPr/>
          </p:nvGrpSpPr>
          <p:grpSpPr bwMode="auto">
            <a:xfrm>
              <a:off x="12552504" y="6328901"/>
              <a:ext cx="986752" cy="182532"/>
              <a:chOff x="5893" y="4026"/>
              <a:chExt cx="466" cy="115"/>
            </a:xfrm>
          </p:grpSpPr>
          <p:sp>
            <p:nvSpPr>
              <p:cNvPr id="34" name="Rectangle 74">
                <a:extLst>
                  <a:ext uri="{FF2B5EF4-FFF2-40B4-BE49-F238E27FC236}">
                    <a16:creationId xmlns:a16="http://schemas.microsoft.com/office/drawing/2014/main" id="{4F04C9DB-93AE-614C-8876-96E3637C17FC}"/>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5">
                <a:extLst>
                  <a:ext uri="{FF2B5EF4-FFF2-40B4-BE49-F238E27FC236}">
                    <a16:creationId xmlns:a16="http://schemas.microsoft.com/office/drawing/2014/main" id="{C5554F3B-E2F0-2945-A366-E7AD36F4620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6">
                <a:extLst>
                  <a:ext uri="{FF2B5EF4-FFF2-40B4-BE49-F238E27FC236}">
                    <a16:creationId xmlns:a16="http://schemas.microsoft.com/office/drawing/2014/main" id="{78782E55-DCC7-CE44-991D-BF17096DDD57}"/>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7">
                <a:extLst>
                  <a:ext uri="{FF2B5EF4-FFF2-40B4-BE49-F238E27FC236}">
                    <a16:creationId xmlns:a16="http://schemas.microsoft.com/office/drawing/2014/main" id="{BD72408E-6A44-9448-B58A-ED029093DF7E}"/>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9" name="Group 78">
              <a:extLst>
                <a:ext uri="{FF2B5EF4-FFF2-40B4-BE49-F238E27FC236}">
                  <a16:creationId xmlns:a16="http://schemas.microsoft.com/office/drawing/2014/main" id="{8ED4F9E5-4BBE-B548-9115-7B8E22D2A23B}"/>
                </a:ext>
              </a:extLst>
            </p:cNvPr>
            <p:cNvGrpSpPr>
              <a:grpSpLocks/>
            </p:cNvGrpSpPr>
            <p:nvPr/>
          </p:nvGrpSpPr>
          <p:grpSpPr bwMode="auto">
            <a:xfrm>
              <a:off x="12552504" y="6552703"/>
              <a:ext cx="986752" cy="182532"/>
              <a:chOff x="5893" y="4167"/>
              <a:chExt cx="466" cy="115"/>
            </a:xfrm>
          </p:grpSpPr>
          <p:sp>
            <p:nvSpPr>
              <p:cNvPr id="30" name="Rectangle 79">
                <a:extLst>
                  <a:ext uri="{FF2B5EF4-FFF2-40B4-BE49-F238E27FC236}">
                    <a16:creationId xmlns:a16="http://schemas.microsoft.com/office/drawing/2014/main" id="{3B8A6581-131D-824E-8913-DB991DC5308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80">
                <a:extLst>
                  <a:ext uri="{FF2B5EF4-FFF2-40B4-BE49-F238E27FC236}">
                    <a16:creationId xmlns:a16="http://schemas.microsoft.com/office/drawing/2014/main" id="{F8A4D103-CAB9-A240-B9CA-A489B8D46C2B}"/>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81">
                <a:extLst>
                  <a:ext uri="{FF2B5EF4-FFF2-40B4-BE49-F238E27FC236}">
                    <a16:creationId xmlns:a16="http://schemas.microsoft.com/office/drawing/2014/main" id="{041501D7-F06A-BF49-A8E5-02731A99487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82">
                <a:extLst>
                  <a:ext uri="{FF2B5EF4-FFF2-40B4-BE49-F238E27FC236}">
                    <a16:creationId xmlns:a16="http://schemas.microsoft.com/office/drawing/2014/main" id="{F99404D7-4332-9643-B495-D6154C54F2D1}"/>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82" name="Rectangle 83">
            <a:extLst>
              <a:ext uri="{FF2B5EF4-FFF2-40B4-BE49-F238E27FC236}">
                <a16:creationId xmlns:a16="http://schemas.microsoft.com/office/drawing/2014/main" id="{43ABAB17-CA5F-A74E-BB2E-090DBF5B85BE}"/>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83" name="Rectangle 84">
            <a:extLst>
              <a:ext uri="{FF2B5EF4-FFF2-40B4-BE49-F238E27FC236}">
                <a16:creationId xmlns:a16="http://schemas.microsoft.com/office/drawing/2014/main" id="{349F19F3-23A8-3242-9192-BA7445FD94D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84" name="TextBox 2">
            <a:extLst>
              <a:ext uri="{FF2B5EF4-FFF2-40B4-BE49-F238E27FC236}">
                <a16:creationId xmlns:a16="http://schemas.microsoft.com/office/drawing/2014/main" id="{B952CFF2-CD76-E646-B5C0-160ACDA764BB}"/>
              </a:ext>
            </a:extLst>
          </p:cNvPr>
          <p:cNvSpPr txBox="1"/>
          <p:nvPr userDrawn="1"/>
        </p:nvSpPr>
        <p:spPr>
          <a:xfrm>
            <a:off x="553765" y="6454018"/>
            <a:ext cx="728026"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altLang="zh-CN"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rPr>
              <a:t>ZOMI</a:t>
            </a:r>
            <a:endParaRPr lang="en-US" sz="1200" dirty="0">
              <a:solidFill>
                <a:schemeClr val="bg1"/>
              </a:solidFill>
              <a:latin typeface="Futura Medium" panose="020B0602020204020303" pitchFamily="34" charset="-79"/>
              <a:ea typeface="微软雅黑" panose="020B0503020204020204" pitchFamily="34" charset="-122"/>
              <a:cs typeface="Futura Medium" panose="020B0602020204020303" pitchFamily="34" charset="-79"/>
            </a:endParaRPr>
          </a:p>
        </p:txBody>
      </p:sp>
      <p:pic>
        <p:nvPicPr>
          <p:cNvPr id="85" name="图片 84">
            <a:extLst>
              <a:ext uri="{FF2B5EF4-FFF2-40B4-BE49-F238E27FC236}">
                <a16:creationId xmlns:a16="http://schemas.microsoft.com/office/drawing/2014/main" id="{A6C0346B-14CF-D843-B655-A3D9F02332A1}"/>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337741" y="6529751"/>
            <a:ext cx="144000" cy="144000"/>
          </a:xfrm>
          <a:prstGeom prst="ellipse">
            <a:avLst/>
          </a:prstGeom>
          <a:ln w="12700" cap="rnd">
            <a:solidFill>
              <a:schemeClr val="bg1"/>
            </a:solidFill>
            <a:prstDash val="solid"/>
          </a:ln>
          <a:effectLst/>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ctr" defTabSz="1187798" rtl="0" eaLnBrk="1" latinLnBrk="0" hangingPunct="1">
        <a:lnSpc>
          <a:spcPct val="90000"/>
        </a:lnSpc>
        <a:spcBef>
          <a:spcPct val="0"/>
        </a:spcBef>
        <a:buNone/>
        <a:defRPr sz="6600" b="0" kern="1200">
          <a:solidFill>
            <a:srgbClr val="1D1D1A"/>
          </a:solidFill>
          <a:latin typeface="Futura Medium" panose="020B0602020204020303" pitchFamily="34" charset="-79"/>
          <a:ea typeface="Microsoft YaHei" panose="020B0503020204020204" pitchFamily="34" charset="-122"/>
          <a:cs typeface="Futura Medium" panose="020B0602020204020303" pitchFamily="34" charset="-79"/>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bilibili.com/video/BV1Bx4y1k7BQ/" TargetMode="External"/><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sites.google.com/view/genie-2024/" TargetMode="External"/><Relationship Id="rId2" Type="http://schemas.openxmlformats.org/officeDocument/2006/relationships/hyperlink" Target="https://arxiv.org/abs/2402.15391" TargetMode="Externa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0.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artificialcognition.net/posts/video-generation-world-simulators/#concluding-thoughts" TargetMode="Externa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rxiv.org/abs/2301.08243"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6E6A303-2BCC-B04F-A63D-550BBBF5AB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D9AF9D07-1819-0D4C-806D-91F452DC89CF}"/>
              </a:ext>
            </a:extLst>
          </p:cNvPr>
          <p:cNvSpPr/>
          <p:nvPr/>
        </p:nvSpPr>
        <p:spPr>
          <a:xfrm>
            <a:off x="0" y="1014787"/>
            <a:ext cx="12196763" cy="4440082"/>
          </a:xfrm>
          <a:prstGeom prst="rect">
            <a:avLst/>
          </a:prstGeom>
          <a:solidFill>
            <a:srgbClr val="1D1D1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 name="文本占位符 1">
            <a:extLst>
              <a:ext uri="{FF2B5EF4-FFF2-40B4-BE49-F238E27FC236}">
                <a16:creationId xmlns:a16="http://schemas.microsoft.com/office/drawing/2014/main" id="{40707447-0FCC-074B-826A-17D5170569B3}"/>
              </a:ext>
            </a:extLst>
          </p:cNvPr>
          <p:cNvSpPr>
            <a:spLocks noGrp="1"/>
          </p:cNvSpPr>
          <p:nvPr>
            <p:ph type="body" sz="quarter" idx="10"/>
          </p:nvPr>
        </p:nvSpPr>
        <p:spPr>
          <a:xfrm>
            <a:off x="5904420" y="4412678"/>
            <a:ext cx="1944216" cy="643926"/>
          </a:xfrm>
          <a:prstGeom prst="rect">
            <a:avLst/>
          </a:prstGeom>
          <a:noFill/>
        </p:spPr>
        <p:txBody>
          <a:bodyPr anchor="ctr"/>
          <a:lstStyle/>
          <a:p>
            <a:r>
              <a:rPr lang="en-US" altLang="zh-CN" sz="4800" dirty="0">
                <a:latin typeface="ACGN-MiaoGB-Flash" panose="02020300000000000000" pitchFamily="18" charset="-122"/>
                <a:ea typeface="ACGN-MiaoGB-Flash" panose="02020300000000000000" pitchFamily="18" charset="-122"/>
              </a:rPr>
              <a:t>ZOMI</a:t>
            </a:r>
            <a:endParaRPr lang="zh-CN" altLang="en-US" sz="4800" dirty="0">
              <a:latin typeface="ACGN-MiaoGB-Flash" panose="02020300000000000000" pitchFamily="18" charset="-122"/>
              <a:ea typeface="ACGN-MiaoGB-Flash" panose="02020300000000000000" pitchFamily="18" charset="-122"/>
            </a:endParaRPr>
          </a:p>
        </p:txBody>
      </p:sp>
      <p:pic>
        <p:nvPicPr>
          <p:cNvPr id="6" name="图片 5">
            <a:extLst>
              <a:ext uri="{FF2B5EF4-FFF2-40B4-BE49-F238E27FC236}">
                <a16:creationId xmlns:a16="http://schemas.microsoft.com/office/drawing/2014/main" id="{6A28B713-1474-034E-87C1-E100526817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9862" y="4450084"/>
            <a:ext cx="676655" cy="676655"/>
          </a:xfrm>
          <a:prstGeom prst="ellipse">
            <a:avLst/>
          </a:prstGeom>
          <a:ln w="1905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标题 1">
            <a:extLst>
              <a:ext uri="{FF2B5EF4-FFF2-40B4-BE49-F238E27FC236}">
                <a16:creationId xmlns:a16="http://schemas.microsoft.com/office/drawing/2014/main" id="{34B4C8F5-C78D-B149-9A25-9FB545F187F9}"/>
              </a:ext>
            </a:extLst>
          </p:cNvPr>
          <p:cNvSpPr txBox="1">
            <a:spLocks/>
          </p:cNvSpPr>
          <p:nvPr/>
        </p:nvSpPr>
        <p:spPr>
          <a:xfrm>
            <a:off x="4939862" y="1169797"/>
            <a:ext cx="5994153"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4000" kern="0" dirty="0">
                <a:solidFill>
                  <a:schemeClr val="tx2"/>
                </a:solidFill>
                <a:latin typeface="Gill Sans MT" panose="020B0502020104020203" pitchFamily="34" charset="0"/>
                <a:ea typeface="+mj-ea"/>
              </a:rPr>
              <a:t>大模型系列</a:t>
            </a:r>
            <a:endParaRPr lang="zh-CN" altLang="en-US" sz="6600" kern="0" dirty="0">
              <a:solidFill>
                <a:schemeClr val="tx2"/>
              </a:solidFill>
              <a:latin typeface="Gill Sans MT" panose="020B0502020104020203" pitchFamily="34" charset="0"/>
              <a:ea typeface="+mj-ea"/>
            </a:endParaRPr>
          </a:p>
        </p:txBody>
      </p:sp>
      <p:sp>
        <p:nvSpPr>
          <p:cNvPr id="8" name="标题 1">
            <a:extLst>
              <a:ext uri="{FF2B5EF4-FFF2-40B4-BE49-F238E27FC236}">
                <a16:creationId xmlns:a16="http://schemas.microsoft.com/office/drawing/2014/main" id="{74A9CB9F-4DA1-7140-97D3-DE0194B7B103}"/>
              </a:ext>
            </a:extLst>
          </p:cNvPr>
          <p:cNvSpPr txBox="1">
            <a:spLocks/>
          </p:cNvSpPr>
          <p:nvPr/>
        </p:nvSpPr>
        <p:spPr>
          <a:xfrm>
            <a:off x="4939862" y="2153972"/>
            <a:ext cx="7083972" cy="2002968"/>
          </a:xfrm>
          <a:prstGeom prst="rect">
            <a:avLst/>
          </a:prstGeom>
          <a:gradFill flip="none" rotWithShape="1">
            <a:gsLst>
              <a:gs pos="29000">
                <a:schemeClr val="bg1">
                  <a:alpha val="0"/>
                </a:schemeClr>
              </a:gs>
              <a:gs pos="62000">
                <a:schemeClr val="bg1">
                  <a:alpha val="32000"/>
                </a:schemeClr>
              </a:gs>
              <a:gs pos="99000">
                <a:srgbClr val="91A2BF"/>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tx2"/>
                </a:solidFill>
                <a:latin typeface="Futura Medium" panose="020B0602020204020303" pitchFamily="34" charset="-79"/>
                <a:ea typeface="+mj-ea"/>
                <a:cs typeface="Futura Medium" panose="020B0602020204020303" pitchFamily="34" charset="-79"/>
              </a:rPr>
              <a:t>世界模型</a:t>
            </a:r>
          </a:p>
        </p:txBody>
      </p:sp>
    </p:spTree>
    <p:extLst>
      <p:ext uri="{BB962C8B-B14F-4D97-AF65-F5344CB8AC3E}">
        <p14:creationId xmlns:p14="http://schemas.microsoft.com/office/powerpoint/2010/main" val="374635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4" name="图片 3">
            <a:extLst>
              <a:ext uri="{FF2B5EF4-FFF2-40B4-BE49-F238E27FC236}">
                <a16:creationId xmlns:a16="http://schemas.microsoft.com/office/drawing/2014/main" id="{C5243679-AE57-0147-81DF-7F328B024B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5929" y="1147604"/>
            <a:ext cx="10035644" cy="5190270"/>
          </a:xfrm>
          <a:prstGeom prst="rect">
            <a:avLst/>
          </a:prstGeom>
        </p:spPr>
      </p:pic>
    </p:spTree>
    <p:extLst>
      <p:ext uri="{BB962C8B-B14F-4D97-AF65-F5344CB8AC3E}">
        <p14:creationId xmlns:p14="http://schemas.microsoft.com/office/powerpoint/2010/main" val="502855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06B48-7B46-7D49-B48C-3E6414B9C6B5}"/>
              </a:ext>
            </a:extLst>
          </p:cNvPr>
          <p:cNvSpPr>
            <a:spLocks noGrp="1"/>
          </p:cNvSpPr>
          <p:nvPr>
            <p:ph type="title"/>
          </p:nvPr>
        </p:nvSpPr>
        <p:spPr/>
        <p:txBody>
          <a:bodyPr/>
          <a:lstStyle/>
          <a:p>
            <a:r>
              <a:rPr kumimoji="1" lang="en-US" altLang="zh-CN" dirty="0"/>
              <a:t>SORA</a:t>
            </a:r>
            <a:r>
              <a:rPr kumimoji="1" lang="zh-CN" altLang="en-US" dirty="0"/>
              <a:t> 模型训练流程</a:t>
            </a:r>
          </a:p>
        </p:txBody>
      </p:sp>
      <p:sp>
        <p:nvSpPr>
          <p:cNvPr id="3" name="内容占位符 2">
            <a:extLst>
              <a:ext uri="{FF2B5EF4-FFF2-40B4-BE49-F238E27FC236}">
                <a16:creationId xmlns:a16="http://schemas.microsoft.com/office/drawing/2014/main" id="{E542F46F-AC79-9A4F-9CD0-9457BE8CA507}"/>
              </a:ext>
            </a:extLst>
          </p:cNvPr>
          <p:cNvSpPr>
            <a:spLocks noGrp="1"/>
          </p:cNvSpPr>
          <p:nvPr>
            <p:ph sz="half" idx="1"/>
          </p:nvPr>
        </p:nvSpPr>
        <p:spPr/>
        <p:txBody>
          <a:bodyPr/>
          <a:lstStyle/>
          <a:p>
            <a:pPr>
              <a:lnSpc>
                <a:spcPct val="130000"/>
              </a:lnSpc>
            </a:pPr>
            <a:r>
              <a:rPr lang="en-US" altLang="zh-CN" sz="1600" dirty="0">
                <a:latin typeface="Gill Sans MT" panose="020B0502020104020203" pitchFamily="34" charset="0"/>
              </a:rPr>
              <a:t>Step1</a:t>
            </a:r>
            <a:r>
              <a:rPr lang="zh-CN" altLang="en-US" sz="1600" dirty="0">
                <a:latin typeface="Gill Sans MT" panose="020B0502020104020203" pitchFamily="34" charset="0"/>
              </a:rPr>
              <a:t>：使用 </a:t>
            </a:r>
            <a:r>
              <a:rPr lang="en-US" altLang="zh-CN" sz="1600" dirty="0">
                <a:latin typeface="Gill Sans MT" panose="020B0502020104020203" pitchFamily="34" charset="0"/>
              </a:rPr>
              <a:t>DALLE</a:t>
            </a:r>
            <a:r>
              <a:rPr lang="zh-CN" altLang="en-US" sz="1600" dirty="0">
                <a:latin typeface="Gill Sans MT" panose="020B0502020104020203" pitchFamily="34" charset="0"/>
              </a:rPr>
              <a:t> </a:t>
            </a:r>
            <a:r>
              <a:rPr lang="en-US" altLang="zh-CN" sz="1600" dirty="0">
                <a:latin typeface="Gill Sans MT" panose="020B0502020104020203" pitchFamily="34" charset="0"/>
              </a:rPr>
              <a:t>3</a:t>
            </a:r>
            <a:r>
              <a:rPr lang="zh-CN" altLang="en-US" sz="1600" dirty="0">
                <a:latin typeface="Gill Sans MT" panose="020B0502020104020203" pitchFamily="34" charset="0"/>
              </a:rPr>
              <a:t>（</a:t>
            </a:r>
            <a:r>
              <a:rPr lang="en-US" altLang="zh-CN" sz="1600" dirty="0">
                <a:latin typeface="Gill Sans MT" panose="020B0502020104020203" pitchFamily="34" charset="0"/>
              </a:rPr>
              <a:t>CLIP</a:t>
            </a:r>
            <a:r>
              <a:rPr lang="zh-CN" altLang="en-US" sz="1600" dirty="0">
                <a:latin typeface="Gill Sans MT" panose="020B0502020104020203" pitchFamily="34" charset="0"/>
              </a:rPr>
              <a:t> ） 把文本和图像对 </a:t>
            </a:r>
            <a:r>
              <a:rPr lang="en-US" altLang="zh-CN" sz="1600" dirty="0">
                <a:latin typeface="Gill Sans MT" panose="020B0502020104020203" pitchFamily="34" charset="0"/>
              </a:rPr>
              <a:t>&lt;text</a:t>
            </a:r>
            <a:r>
              <a:rPr lang="zh-CN" altLang="en-US" sz="1600" dirty="0">
                <a:latin typeface="Gill Sans MT" panose="020B0502020104020203" pitchFamily="34" charset="0"/>
              </a:rPr>
              <a:t>，</a:t>
            </a:r>
            <a:r>
              <a:rPr lang="en-US" altLang="zh-CN" sz="1600" dirty="0">
                <a:latin typeface="Gill Sans MT" panose="020B0502020104020203" pitchFamily="34" charset="0"/>
              </a:rPr>
              <a:t>image&gt;</a:t>
            </a:r>
            <a:r>
              <a:rPr lang="zh-CN" altLang="en-US" sz="1600" dirty="0">
                <a:latin typeface="Gill Sans MT" panose="020B0502020104020203" pitchFamily="34" charset="0"/>
              </a:rPr>
              <a:t> 联系起来；</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Step2</a:t>
            </a:r>
            <a:r>
              <a:rPr kumimoji="1" lang="zh-CN" altLang="en-US" sz="1600" dirty="0">
                <a:latin typeface="Gill Sans MT" panose="020B0502020104020203" pitchFamily="34" charset="0"/>
              </a:rPr>
              <a:t>：</a:t>
            </a:r>
            <a:r>
              <a:rPr lang="zh-CN" altLang="en-US" sz="1600" dirty="0">
                <a:latin typeface="Gill Sans MT" panose="020B0502020104020203" pitchFamily="34" charset="0"/>
              </a:rPr>
              <a:t>视频数据切分为 </a:t>
            </a:r>
            <a:r>
              <a:rPr lang="en-US" altLang="zh-CN" sz="1600" dirty="0">
                <a:latin typeface="Gill Sans MT" panose="020B0502020104020203" pitchFamily="34" charset="0"/>
              </a:rPr>
              <a:t>Patches</a:t>
            </a:r>
            <a:r>
              <a:rPr lang="zh-CN" altLang="en-US" sz="1600" dirty="0">
                <a:latin typeface="Gill Sans MT" panose="020B0502020104020203" pitchFamily="34" charset="0"/>
              </a:rPr>
              <a:t> 通过 </a:t>
            </a:r>
            <a:r>
              <a:rPr lang="en-US" altLang="zh-CN" sz="1600" dirty="0">
                <a:latin typeface="Gill Sans MT" panose="020B0502020104020203" pitchFamily="34" charset="0"/>
              </a:rPr>
              <a:t>VAE</a:t>
            </a:r>
            <a:r>
              <a:rPr lang="zh-CN" altLang="en-US" sz="1600" dirty="0">
                <a:latin typeface="Gill Sans MT" panose="020B0502020104020203" pitchFamily="34" charset="0"/>
              </a:rPr>
              <a:t> 编码器压缩成低维空间表示；</a:t>
            </a:r>
            <a:endParaRPr lang="en-US" altLang="zh-CN" sz="1600" dirty="0">
              <a:latin typeface="Gill Sans MT" panose="020B0502020104020203" pitchFamily="34" charset="0"/>
            </a:endParaRPr>
          </a:p>
          <a:p>
            <a:pPr>
              <a:lnSpc>
                <a:spcPct val="130000"/>
              </a:lnSpc>
            </a:pPr>
            <a:r>
              <a:rPr kumimoji="1" lang="en-US" altLang="zh-CN" sz="1600" dirty="0">
                <a:latin typeface="Gill Sans MT" panose="020B0502020104020203" pitchFamily="34" charset="0"/>
              </a:rPr>
              <a:t>Step3</a:t>
            </a:r>
            <a:r>
              <a:rPr kumimoji="1" lang="zh-CN" altLang="en-US" sz="1600" dirty="0">
                <a:latin typeface="Gill Sans MT" panose="020B0502020104020203" pitchFamily="34" charset="0"/>
              </a:rPr>
              <a:t>：基于</a:t>
            </a:r>
            <a:r>
              <a:rPr lang="zh-CN" altLang="en-US" sz="1600" dirty="0">
                <a:latin typeface="Gill Sans MT" panose="020B0502020104020203" pitchFamily="34" charset="0"/>
              </a:rPr>
              <a:t> </a:t>
            </a:r>
            <a:r>
              <a:rPr lang="en-US" altLang="zh-CN" sz="1600" dirty="0">
                <a:latin typeface="Gill Sans MT" panose="020B0502020104020203" pitchFamily="34" charset="0"/>
              </a:rPr>
              <a:t>Diffusion Transformer</a:t>
            </a:r>
            <a:r>
              <a:rPr kumimoji="1" lang="zh-CN" altLang="en-US" sz="1600" dirty="0">
                <a:latin typeface="Gill Sans MT" panose="020B0502020104020203" pitchFamily="34" charset="0"/>
              </a:rPr>
              <a:t> </a:t>
            </a:r>
            <a:r>
              <a:rPr lang="zh-CN" altLang="en-US" sz="1600" dirty="0">
                <a:latin typeface="Gill Sans MT" panose="020B0502020104020203" pitchFamily="34" charset="0"/>
              </a:rPr>
              <a:t>从图像语义生成，完成从</a:t>
            </a:r>
            <a:r>
              <a:rPr lang="zh-CN" altLang="en-US" sz="1600" dirty="0"/>
              <a:t>文本语义到图像语义进行映射</a:t>
            </a:r>
            <a:r>
              <a:rPr lang="zh-CN" altLang="en-US" sz="1600" dirty="0">
                <a:latin typeface="Gill Sans MT" panose="020B0502020104020203" pitchFamily="34" charset="0"/>
              </a:rPr>
              <a:t>；</a:t>
            </a:r>
            <a:endParaRPr lang="en-US" altLang="zh-CN" sz="1600" dirty="0">
              <a:latin typeface="Gill Sans MT" panose="020B0502020104020203" pitchFamily="34" charset="0"/>
            </a:endParaRPr>
          </a:p>
          <a:p>
            <a:pPr>
              <a:lnSpc>
                <a:spcPct val="130000"/>
              </a:lnSpc>
            </a:pPr>
            <a:r>
              <a:rPr lang="en-US" altLang="zh-CN" sz="1600" dirty="0">
                <a:latin typeface="Gill Sans MT" panose="020B0502020104020203" pitchFamily="34" charset="0"/>
              </a:rPr>
              <a:t>Step4</a:t>
            </a:r>
            <a:r>
              <a:rPr lang="zh-CN" altLang="en-US" sz="1600" dirty="0">
                <a:latin typeface="Gill Sans MT" panose="020B0502020104020203" pitchFamily="34" charset="0"/>
              </a:rPr>
              <a:t>：</a:t>
            </a:r>
            <a:r>
              <a:rPr lang="en-US" altLang="zh-CN" sz="1600" dirty="0">
                <a:latin typeface="Gill Sans MT" panose="020B0502020104020203" pitchFamily="34" charset="0"/>
              </a:rPr>
              <a:t>DiT</a:t>
            </a:r>
            <a:r>
              <a:rPr lang="zh-CN" altLang="en-US" sz="1600" dirty="0">
                <a:latin typeface="Gill Sans MT" panose="020B0502020104020203" pitchFamily="34" charset="0"/>
              </a:rPr>
              <a:t> 生成的低维空间表示，通过 </a:t>
            </a:r>
            <a:r>
              <a:rPr lang="en-US" altLang="zh-CN" sz="1600" dirty="0">
                <a:latin typeface="Gill Sans MT" panose="020B0502020104020203" pitchFamily="34" charset="0"/>
              </a:rPr>
              <a:t>VAE</a:t>
            </a:r>
            <a:r>
              <a:rPr lang="zh-CN" altLang="en-US" sz="1600" dirty="0">
                <a:latin typeface="Gill Sans MT" panose="020B0502020104020203" pitchFamily="34" charset="0"/>
              </a:rPr>
              <a:t> 解码器恢复成像素级的视频数据；</a:t>
            </a:r>
            <a:endParaRPr lang="zh-CN" altLang="en-US" sz="1600" dirty="0"/>
          </a:p>
        </p:txBody>
      </p:sp>
      <p:pic>
        <p:nvPicPr>
          <p:cNvPr id="7" name="图片 6">
            <a:extLst>
              <a:ext uri="{FF2B5EF4-FFF2-40B4-BE49-F238E27FC236}">
                <a16:creationId xmlns:a16="http://schemas.microsoft.com/office/drawing/2014/main" id="{D45F61A5-9B42-464F-B12B-422517939A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39615" y="3342251"/>
            <a:ext cx="9331511" cy="2883763"/>
          </a:xfrm>
          <a:prstGeom prst="rect">
            <a:avLst/>
          </a:prstGeom>
        </p:spPr>
      </p:pic>
      <p:sp>
        <p:nvSpPr>
          <p:cNvPr id="4" name="椭圆 3">
            <a:extLst>
              <a:ext uri="{FF2B5EF4-FFF2-40B4-BE49-F238E27FC236}">
                <a16:creationId xmlns:a16="http://schemas.microsoft.com/office/drawing/2014/main" id="{CE12D377-6267-9947-853C-8D98BFDC936A}"/>
              </a:ext>
            </a:extLst>
          </p:cNvPr>
          <p:cNvSpPr/>
          <p:nvPr/>
        </p:nvSpPr>
        <p:spPr>
          <a:xfrm>
            <a:off x="94067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1</a:t>
            </a:r>
            <a:endParaRPr kumimoji="1" lang="zh-CN" altLang="en-US" b="1" dirty="0">
              <a:solidFill>
                <a:sysClr val="windowText" lastClr="000000"/>
              </a:solidFill>
              <a:latin typeface="Gill Sans MT" panose="020B0502020104020203" pitchFamily="34" charset="0"/>
            </a:endParaRPr>
          </a:p>
        </p:txBody>
      </p:sp>
      <p:sp>
        <p:nvSpPr>
          <p:cNvPr id="8" name="椭圆 7">
            <a:extLst>
              <a:ext uri="{FF2B5EF4-FFF2-40B4-BE49-F238E27FC236}">
                <a16:creationId xmlns:a16="http://schemas.microsoft.com/office/drawing/2014/main" id="{86A9FF6D-892A-424A-861C-EB1987AB34D2}"/>
              </a:ext>
            </a:extLst>
          </p:cNvPr>
          <p:cNvSpPr/>
          <p:nvPr/>
        </p:nvSpPr>
        <p:spPr>
          <a:xfrm>
            <a:off x="3463158" y="3656614"/>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2</a:t>
            </a:r>
            <a:endParaRPr kumimoji="1" lang="zh-CN" altLang="en-US" b="1" dirty="0">
              <a:solidFill>
                <a:sysClr val="windowText" lastClr="000000"/>
              </a:solidFill>
              <a:latin typeface="Gill Sans MT" panose="020B0502020104020203" pitchFamily="34" charset="0"/>
            </a:endParaRPr>
          </a:p>
        </p:txBody>
      </p:sp>
      <p:sp>
        <p:nvSpPr>
          <p:cNvPr id="9" name="椭圆 8">
            <a:extLst>
              <a:ext uri="{FF2B5EF4-FFF2-40B4-BE49-F238E27FC236}">
                <a16:creationId xmlns:a16="http://schemas.microsoft.com/office/drawing/2014/main" id="{00C39913-CD7F-DB42-85C7-1992DBC5398B}"/>
              </a:ext>
            </a:extLst>
          </p:cNvPr>
          <p:cNvSpPr/>
          <p:nvPr/>
        </p:nvSpPr>
        <p:spPr>
          <a:xfrm>
            <a:off x="3463157" y="4784132"/>
            <a:ext cx="402021" cy="40202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latin typeface="Gill Sans MT" panose="020B0502020104020203" pitchFamily="34" charset="0"/>
              </a:rPr>
              <a:t>3</a:t>
            </a:r>
            <a:endParaRPr kumimoji="1" lang="zh-CN" altLang="en-US" b="1" dirty="0">
              <a:solidFill>
                <a:sysClr val="windowText" lastClr="000000"/>
              </a:solidFill>
              <a:latin typeface="Gill Sans MT" panose="020B0502020104020203" pitchFamily="34" charset="0"/>
            </a:endParaRPr>
          </a:p>
        </p:txBody>
      </p:sp>
    </p:spTree>
    <p:extLst>
      <p:ext uri="{BB962C8B-B14F-4D97-AF65-F5344CB8AC3E}">
        <p14:creationId xmlns:p14="http://schemas.microsoft.com/office/powerpoint/2010/main" val="2574962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0D73A52-13BB-C647-934D-2A232DDAEC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9470" y="1340762"/>
            <a:ext cx="9017821" cy="5072524"/>
          </a:xfrm>
          <a:prstGeom prst="roundRect">
            <a:avLst>
              <a:gd name="adj" fmla="val 4243"/>
            </a:avLst>
          </a:prstGeom>
          <a:solidFill>
            <a:srgbClr val="FFFFFF">
              <a:shade val="85000"/>
            </a:srgbClr>
          </a:solidFill>
          <a:ln>
            <a:noFill/>
          </a:ln>
          <a:effectLst>
            <a:reflection blurRad="12700" stA="38000" endPos="28000" dist="5000" dir="5400000" sy="-100000" algn="bl" rotWithShape="0"/>
          </a:effectLst>
        </p:spPr>
      </p:pic>
      <p:sp>
        <p:nvSpPr>
          <p:cNvPr id="8" name="标题 7">
            <a:extLst>
              <a:ext uri="{FF2B5EF4-FFF2-40B4-BE49-F238E27FC236}">
                <a16:creationId xmlns:a16="http://schemas.microsoft.com/office/drawing/2014/main" id="{5ECE532D-F2C3-D74E-93E9-B9AAB305226D}"/>
              </a:ext>
            </a:extLst>
          </p:cNvPr>
          <p:cNvSpPr>
            <a:spLocks noGrp="1"/>
          </p:cNvSpPr>
          <p:nvPr>
            <p:ph type="title"/>
          </p:nvPr>
        </p:nvSpPr>
        <p:spPr/>
        <p:txBody>
          <a:bodyPr/>
          <a:lstStyle/>
          <a:p>
            <a:r>
              <a:rPr lang="zh-CN" altLang="en-US" dirty="0">
                <a:ea typeface="+mj-ea"/>
                <a:hlinkClick r:id="rId3">
                  <a:extLst>
                    <a:ext uri="{A12FA001-AC4F-418D-AE19-62706E023703}">
                      <ahyp:hlinkClr xmlns:ahyp="http://schemas.microsoft.com/office/drawing/2018/hyperlinkcolor" val="tx"/>
                    </a:ext>
                  </a:extLst>
                </a:hlinkClick>
              </a:rPr>
              <a:t>全网最详细：</a:t>
            </a:r>
            <a:r>
              <a:rPr lang="en-US" altLang="zh-CN" dirty="0">
                <a:ea typeface="+mj-ea"/>
                <a:hlinkClick r:id="rId3">
                  <a:extLst>
                    <a:ext uri="{A12FA001-AC4F-418D-AE19-62706E023703}">
                      <ahyp:hlinkClr xmlns:ahyp="http://schemas.microsoft.com/office/drawing/2018/hyperlinkcolor" val="tx"/>
                    </a:ext>
                  </a:extLst>
                </a:hlinkClick>
              </a:rPr>
              <a:t>SORA</a:t>
            </a:r>
            <a:r>
              <a:rPr lang="zh-CN" altLang="en-US" dirty="0">
                <a:ea typeface="+mj-ea"/>
                <a:hlinkClick r:id="rId3">
                  <a:extLst>
                    <a:ext uri="{A12FA001-AC4F-418D-AE19-62706E023703}">
                      <ahyp:hlinkClr xmlns:ahyp="http://schemas.microsoft.com/office/drawing/2018/hyperlinkcolor" val="tx"/>
                    </a:ext>
                  </a:extLst>
                </a:hlinkClick>
              </a:rPr>
              <a:t> 视频生成大模型原理剖析</a:t>
            </a:r>
            <a:endParaRPr lang="zh-CN" altLang="en-US" dirty="0">
              <a:ea typeface="+mj-ea"/>
            </a:endParaRPr>
          </a:p>
        </p:txBody>
      </p:sp>
    </p:spTree>
    <p:extLst>
      <p:ext uri="{BB962C8B-B14F-4D97-AF65-F5344CB8AC3E}">
        <p14:creationId xmlns:p14="http://schemas.microsoft.com/office/powerpoint/2010/main" val="7293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37A565-F0B5-9E48-98B4-9FC068FF0F98}"/>
              </a:ext>
            </a:extLst>
          </p:cNvPr>
          <p:cNvSpPr>
            <a:spLocks noGrp="1"/>
          </p:cNvSpPr>
          <p:nvPr>
            <p:ph type="title"/>
          </p:nvPr>
        </p:nvSpPr>
        <p:spPr/>
        <p:txBody>
          <a:bodyPr/>
          <a:lstStyle/>
          <a:p>
            <a:r>
              <a:rPr lang="en-US" altLang="zh-CN" dirty="0"/>
              <a:t>Sora</a:t>
            </a:r>
            <a:r>
              <a:rPr lang="zh-CN" altLang="en-US" dirty="0"/>
              <a:t> 目标</a:t>
            </a:r>
          </a:p>
        </p:txBody>
      </p:sp>
      <p:sp>
        <p:nvSpPr>
          <p:cNvPr id="6" name="内容占位符 5">
            <a:extLst>
              <a:ext uri="{FF2B5EF4-FFF2-40B4-BE49-F238E27FC236}">
                <a16:creationId xmlns:a16="http://schemas.microsoft.com/office/drawing/2014/main" id="{243B4AE0-220E-8C4C-8D8D-7272CA3BF0F6}"/>
              </a:ext>
            </a:extLst>
          </p:cNvPr>
          <p:cNvSpPr>
            <a:spLocks noGrp="1"/>
          </p:cNvSpPr>
          <p:nvPr>
            <p:ph sz="half" idx="1"/>
          </p:nvPr>
        </p:nvSpPr>
        <p:spPr/>
        <p:txBody>
          <a:bodyPr/>
          <a:lstStyle/>
          <a:p>
            <a:r>
              <a:rPr lang="zh-CN" altLang="en-US" dirty="0">
                <a:solidFill>
                  <a:srgbClr val="C00000"/>
                </a:solidFill>
              </a:rPr>
              <a:t>文本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视频（</a:t>
            </a:r>
            <a:r>
              <a:rPr lang="en-US" altLang="zh-CN" dirty="0">
                <a:solidFill>
                  <a:srgbClr val="C00000"/>
                </a:solidFill>
              </a:rPr>
              <a:t>text-to-video</a:t>
            </a:r>
            <a:r>
              <a:rPr lang="zh-CN" altLang="en-US" dirty="0">
                <a:solidFill>
                  <a:srgbClr val="C00000"/>
                </a:solidFill>
              </a:rPr>
              <a:t>），核心在于理解复杂的文本提示，并转化为长视频：</a:t>
            </a:r>
          </a:p>
          <a:p>
            <a:pPr lvl="1"/>
            <a:r>
              <a:rPr lang="zh-CN" altLang="en-US" sz="1600" b="1" dirty="0"/>
              <a:t>理解与生成</a:t>
            </a:r>
            <a:r>
              <a:rPr lang="zh-CN" altLang="en-US" sz="1600" dirty="0"/>
              <a:t>：需要理解文本含义，并基于此生成视频，要求模型具备 </a:t>
            </a:r>
            <a:r>
              <a:rPr lang="en-US" altLang="zh-CN" sz="1600" dirty="0"/>
              <a:t>NLP</a:t>
            </a:r>
            <a:r>
              <a:rPr lang="zh-CN" altLang="en-US" sz="1600" dirty="0"/>
              <a:t> 理解 </a:t>
            </a:r>
            <a:r>
              <a:rPr lang="en-US" altLang="zh-CN" sz="1600" dirty="0"/>
              <a:t>&amp;</a:t>
            </a:r>
            <a:r>
              <a:rPr lang="zh-CN" altLang="en-US" sz="1600" dirty="0"/>
              <a:t> 视频生成能力。</a:t>
            </a:r>
          </a:p>
          <a:p>
            <a:pPr lvl="1"/>
            <a:r>
              <a:rPr lang="zh-CN" altLang="en-US" sz="1600" b="1" dirty="0"/>
              <a:t>无交互过程</a:t>
            </a:r>
            <a:r>
              <a:rPr lang="zh-CN" altLang="en-US" sz="1600" dirty="0"/>
              <a:t>：生成视频过程，</a:t>
            </a:r>
            <a:r>
              <a:rPr lang="en-US" altLang="zh-CN" sz="1600" dirty="0"/>
              <a:t>Sora</a:t>
            </a:r>
            <a:r>
              <a:rPr lang="zh-CN" altLang="en-US" sz="1600" dirty="0"/>
              <a:t> 不涉及与用户交互，一开始用户给出指令后，模型 </a:t>
            </a:r>
            <a:r>
              <a:rPr lang="en-US" altLang="zh-CN" sz="1600" dirty="0"/>
              <a:t>E2E</a:t>
            </a:r>
            <a:r>
              <a:rPr lang="zh-CN" altLang="en-US" sz="1600" dirty="0"/>
              <a:t> 完成视频内容的生成</a:t>
            </a:r>
            <a:r>
              <a:rPr lang="zh-CN" altLang="en-US" dirty="0"/>
              <a:t>。</a:t>
            </a:r>
          </a:p>
          <a:p>
            <a:endParaRPr lang="zh-CN" altLang="en-US" dirty="0"/>
          </a:p>
        </p:txBody>
      </p:sp>
    </p:spTree>
    <p:extLst>
      <p:ext uri="{BB962C8B-B14F-4D97-AF65-F5344CB8AC3E}">
        <p14:creationId xmlns:p14="http://schemas.microsoft.com/office/powerpoint/2010/main" val="126579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t>Genie</a:t>
            </a:r>
            <a:r>
              <a:rPr lang="zh-CN" altLang="en-US" dirty="0"/>
              <a:t> 技术解读</a:t>
            </a:r>
          </a:p>
        </p:txBody>
      </p:sp>
      <p:sp>
        <p:nvSpPr>
          <p:cNvPr id="2" name="矩形 1">
            <a:extLst>
              <a:ext uri="{FF2B5EF4-FFF2-40B4-BE49-F238E27FC236}">
                <a16:creationId xmlns:a16="http://schemas.microsoft.com/office/drawing/2014/main" id="{DACEE983-3065-0247-B6BC-0EB0DCC2F7B7}"/>
              </a:ext>
            </a:extLst>
          </p:cNvPr>
          <p:cNvSpPr/>
          <p:nvPr/>
        </p:nvSpPr>
        <p:spPr>
          <a:xfrm>
            <a:off x="3876298" y="4862926"/>
            <a:ext cx="4444165" cy="961353"/>
          </a:xfrm>
          <a:prstGeom prst="rect">
            <a:avLst/>
          </a:prstGeom>
        </p:spPr>
        <p:txBody>
          <a:bodyPr wrap="none">
            <a:spAutoFit/>
          </a:bodyPr>
          <a:lstStyle/>
          <a:p>
            <a:pPr algn="ctr">
              <a:lnSpc>
                <a:spcPct val="150000"/>
              </a:lnSpc>
            </a:pPr>
            <a:r>
              <a:rPr lang="zh-CN" altLang="en-US" sz="2000" dirty="0">
                <a:latin typeface="Gill Sans MT" panose="020B0502020104020203" pitchFamily="34" charset="0"/>
                <a:hlinkClick r:id="rId2">
                  <a:extLst>
                    <a:ext uri="{A12FA001-AC4F-418D-AE19-62706E023703}">
                      <ahyp:hlinkClr xmlns:ahyp="http://schemas.microsoft.com/office/drawing/2018/hyperlinkcolor" val="tx"/>
                    </a:ext>
                  </a:extLst>
                </a:hlinkClick>
              </a:rPr>
              <a:t>https://arxiv.org/abs/2402.15391</a:t>
            </a:r>
            <a:endParaRPr lang="en-US" altLang="zh-CN" sz="2000" dirty="0">
              <a:latin typeface="Gill Sans MT" panose="020B0502020104020203" pitchFamily="34" charset="0"/>
            </a:endParaRPr>
          </a:p>
          <a:p>
            <a:pPr algn="ctr">
              <a:lnSpc>
                <a:spcPct val="150000"/>
              </a:lnSpc>
            </a:pPr>
            <a:r>
              <a:rPr lang="en-US" altLang="zh-CN" sz="2000" dirty="0">
                <a:latin typeface="Gill Sans MT" panose="020B0502020104020203" pitchFamily="34" charset="0"/>
                <a:hlinkClick r:id="rId3">
                  <a:extLst>
                    <a:ext uri="{A12FA001-AC4F-418D-AE19-62706E023703}">
                      <ahyp:hlinkClr xmlns:ahyp="http://schemas.microsoft.com/office/drawing/2018/hyperlinkcolor" val="tx"/>
                    </a:ext>
                  </a:extLst>
                </a:hlinkClick>
              </a:rPr>
              <a:t>https://sites.google.com/view/genie-2024/</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44987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4A0181-2AF6-D04F-AD87-FACD3EA720ED}"/>
              </a:ext>
            </a:extLst>
          </p:cNvPr>
          <p:cNvSpPr>
            <a:spLocks noGrp="1"/>
          </p:cNvSpPr>
          <p:nvPr>
            <p:ph sz="half" idx="1"/>
          </p:nvPr>
        </p:nvSpPr>
        <p:spPr/>
        <p:txBody>
          <a:bodyPr/>
          <a:lstStyle/>
          <a:p>
            <a:r>
              <a:rPr kumimoji="1" lang="en-US" altLang="zh-CN" dirty="0"/>
              <a:t>Genie</a:t>
            </a:r>
            <a:r>
              <a:rPr kumimoji="1" lang="zh-CN" altLang="en-US" dirty="0"/>
              <a:t> 效果欣赏</a:t>
            </a:r>
          </a:p>
        </p:txBody>
      </p:sp>
    </p:spTree>
    <p:extLst>
      <p:ext uri="{BB962C8B-B14F-4D97-AF65-F5344CB8AC3E}">
        <p14:creationId xmlns:p14="http://schemas.microsoft.com/office/powerpoint/2010/main" val="37900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6B2193A-5CD2-C145-B7CD-A839B0E83E55}"/>
              </a:ext>
            </a:extLst>
          </p:cNvPr>
          <p:cNvSpPr>
            <a:spLocks noGrp="1"/>
          </p:cNvSpPr>
          <p:nvPr>
            <p:ph type="title"/>
          </p:nvPr>
        </p:nvSpPr>
        <p:spPr/>
        <p:txBody>
          <a:bodyPr/>
          <a:lstStyle/>
          <a:p>
            <a:r>
              <a:rPr lang="en-US" altLang="zh-CN" dirty="0"/>
              <a:t>Genie</a:t>
            </a:r>
            <a:r>
              <a:rPr lang="zh-CN" altLang="en-US" dirty="0"/>
              <a:t> 概述</a:t>
            </a:r>
          </a:p>
        </p:txBody>
      </p:sp>
      <p:sp>
        <p:nvSpPr>
          <p:cNvPr id="10" name="内容占位符 9">
            <a:extLst>
              <a:ext uri="{FF2B5EF4-FFF2-40B4-BE49-F238E27FC236}">
                <a16:creationId xmlns:a16="http://schemas.microsoft.com/office/drawing/2014/main" id="{7A81F23C-9A69-4649-AEA4-6FC64795FE4C}"/>
              </a:ext>
            </a:extLst>
          </p:cNvPr>
          <p:cNvSpPr>
            <a:spLocks noGrp="1"/>
          </p:cNvSpPr>
          <p:nvPr>
            <p:ph sz="half" idx="1"/>
          </p:nvPr>
        </p:nvSpPr>
        <p:spPr/>
        <p:txBody>
          <a:bodyPr/>
          <a:lstStyle/>
          <a:p>
            <a:r>
              <a:rPr lang="zh-CN" altLang="en-US" b="1" dirty="0"/>
              <a:t>模型规模：</a:t>
            </a:r>
            <a:r>
              <a:rPr lang="en-US" altLang="zh-CN" dirty="0"/>
              <a:t>&lt;</a:t>
            </a:r>
            <a:r>
              <a:rPr lang="zh-CN" altLang="en-US" dirty="0"/>
              <a:t> </a:t>
            </a:r>
            <a:r>
              <a:rPr lang="en-US" altLang="zh-CN" dirty="0"/>
              <a:t>11B</a:t>
            </a:r>
          </a:p>
          <a:p>
            <a:r>
              <a:rPr lang="zh-CN" altLang="en-US" b="1" dirty="0"/>
              <a:t>输入：</a:t>
            </a:r>
            <a:r>
              <a:rPr lang="zh-CN" altLang="en-US" dirty="0"/>
              <a:t>图像、视频</a:t>
            </a:r>
            <a:endParaRPr lang="en-US" altLang="zh-CN" dirty="0"/>
          </a:p>
          <a:p>
            <a:r>
              <a:rPr lang="zh-CN" altLang="en-US" b="1" dirty="0"/>
              <a:t>数据：</a:t>
            </a:r>
            <a:r>
              <a:rPr lang="en-US" altLang="zh-CN" dirty="0"/>
              <a:t>30K</a:t>
            </a:r>
            <a:r>
              <a:rPr lang="zh-CN" altLang="en-US" dirty="0"/>
              <a:t> 小时无标注视频</a:t>
            </a:r>
          </a:p>
        </p:txBody>
      </p:sp>
      <p:sp>
        <p:nvSpPr>
          <p:cNvPr id="11" name="内容占位符 10">
            <a:extLst>
              <a:ext uri="{FF2B5EF4-FFF2-40B4-BE49-F238E27FC236}">
                <a16:creationId xmlns:a16="http://schemas.microsoft.com/office/drawing/2014/main" id="{2C37070F-87A3-A048-BC53-8011FE31FA29}"/>
              </a:ext>
            </a:extLst>
          </p:cNvPr>
          <p:cNvSpPr>
            <a:spLocks noGrp="1"/>
          </p:cNvSpPr>
          <p:nvPr>
            <p:ph sz="half" idx="10"/>
          </p:nvPr>
        </p:nvSpPr>
        <p:spPr/>
        <p:txBody>
          <a:bodyPr/>
          <a:lstStyle/>
          <a:p>
            <a:r>
              <a:rPr lang="zh-CN" altLang="en-US" b="1" dirty="0"/>
              <a:t>交互：</a:t>
            </a:r>
            <a:r>
              <a:rPr lang="zh-CN" altLang="en-US" dirty="0"/>
              <a:t>控制 </a:t>
            </a:r>
            <a:r>
              <a:rPr lang="en-US" altLang="zh-CN" dirty="0"/>
              <a:t>Agent</a:t>
            </a:r>
            <a:r>
              <a:rPr lang="zh-CN" altLang="en-US" dirty="0"/>
              <a:t> 移动</a:t>
            </a:r>
            <a:endParaRPr lang="en-US" altLang="zh-CN" dirty="0"/>
          </a:p>
          <a:p>
            <a:r>
              <a:rPr lang="zh-CN" altLang="en-US" b="1" dirty="0"/>
              <a:t>输出：</a:t>
            </a:r>
            <a:r>
              <a:rPr lang="zh-CN" altLang="en-US" dirty="0"/>
              <a:t>生成移动后的下一帧图像</a:t>
            </a:r>
          </a:p>
        </p:txBody>
      </p:sp>
      <p:pic>
        <p:nvPicPr>
          <p:cNvPr id="6" name="图片 5">
            <a:extLst>
              <a:ext uri="{FF2B5EF4-FFF2-40B4-BE49-F238E27FC236}">
                <a16:creationId xmlns:a16="http://schemas.microsoft.com/office/drawing/2014/main" id="{51F37C3C-3E63-1845-86C5-D2BA66EA3D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489" y="3258010"/>
            <a:ext cx="7627335" cy="3041575"/>
          </a:xfrm>
          <a:prstGeom prst="rect">
            <a:avLst/>
          </a:prstGeom>
        </p:spPr>
      </p:pic>
      <p:pic>
        <p:nvPicPr>
          <p:cNvPr id="7" name="图片 6">
            <a:extLst>
              <a:ext uri="{FF2B5EF4-FFF2-40B4-BE49-F238E27FC236}">
                <a16:creationId xmlns:a16="http://schemas.microsoft.com/office/drawing/2014/main" id="{828A94E6-4FDD-FC42-9D69-983BB3B2E3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5879" y="3258009"/>
            <a:ext cx="3389395" cy="3041575"/>
          </a:xfrm>
          <a:prstGeom prst="rect">
            <a:avLst/>
          </a:prstGeom>
        </p:spPr>
      </p:pic>
    </p:spTree>
    <p:extLst>
      <p:ext uri="{BB962C8B-B14F-4D97-AF65-F5344CB8AC3E}">
        <p14:creationId xmlns:p14="http://schemas.microsoft.com/office/powerpoint/2010/main" val="23344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9D78DE3-113A-D14B-A4C6-C0C97333EBE6}"/>
              </a:ext>
            </a:extLst>
          </p:cNvPr>
          <p:cNvSpPr>
            <a:spLocks noGrp="1"/>
          </p:cNvSpPr>
          <p:nvPr>
            <p:ph type="title"/>
          </p:nvPr>
        </p:nvSpPr>
        <p:spPr/>
        <p:txBody>
          <a:bodyPr/>
          <a:lstStyle/>
          <a:p>
            <a:r>
              <a:rPr lang="zh-CN" altLang="en-US" dirty="0"/>
              <a:t>推理和训练流程</a:t>
            </a:r>
          </a:p>
        </p:txBody>
      </p:sp>
      <p:pic>
        <p:nvPicPr>
          <p:cNvPr id="8" name="图片 7">
            <a:extLst>
              <a:ext uri="{FF2B5EF4-FFF2-40B4-BE49-F238E27FC236}">
                <a16:creationId xmlns:a16="http://schemas.microsoft.com/office/drawing/2014/main" id="{466FDBD3-4101-2C45-9547-8507D5307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388" y="1360170"/>
            <a:ext cx="10425720" cy="2444575"/>
          </a:xfrm>
          <a:prstGeom prst="rect">
            <a:avLst/>
          </a:prstGeom>
        </p:spPr>
      </p:pic>
      <p:sp>
        <p:nvSpPr>
          <p:cNvPr id="7" name="内容占位符 6">
            <a:extLst>
              <a:ext uri="{FF2B5EF4-FFF2-40B4-BE49-F238E27FC236}">
                <a16:creationId xmlns:a16="http://schemas.microsoft.com/office/drawing/2014/main" id="{0E8FA4BB-DBA9-7142-AD36-B0537CF22520}"/>
              </a:ext>
            </a:extLst>
          </p:cNvPr>
          <p:cNvSpPr>
            <a:spLocks noGrp="1"/>
          </p:cNvSpPr>
          <p:nvPr>
            <p:ph sz="half" idx="1"/>
          </p:nvPr>
        </p:nvSpPr>
        <p:spPr>
          <a:xfrm>
            <a:off x="283779" y="1360170"/>
            <a:ext cx="11303329" cy="2444575"/>
          </a:xfrm>
        </p:spPr>
        <p:txBody>
          <a:bodyPr/>
          <a:lstStyle/>
          <a:p>
            <a:r>
              <a:rPr lang="zh-CN" altLang="en-US" b="1" dirty="0">
                <a:solidFill>
                  <a:srgbClr val="C00000"/>
                </a:solidFill>
              </a:rPr>
              <a:t>训练</a:t>
            </a:r>
          </a:p>
        </p:txBody>
      </p:sp>
      <p:sp>
        <p:nvSpPr>
          <p:cNvPr id="9" name="内容占位符 6">
            <a:extLst>
              <a:ext uri="{FF2B5EF4-FFF2-40B4-BE49-F238E27FC236}">
                <a16:creationId xmlns:a16="http://schemas.microsoft.com/office/drawing/2014/main" id="{A15A6CB1-BFBA-B548-92CE-0E999AD87CE1}"/>
              </a:ext>
            </a:extLst>
          </p:cNvPr>
          <p:cNvSpPr txBox="1">
            <a:spLocks/>
          </p:cNvSpPr>
          <p:nvPr/>
        </p:nvSpPr>
        <p:spPr>
          <a:xfrm>
            <a:off x="283779" y="4017311"/>
            <a:ext cx="11303329" cy="2444575"/>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zh-CN" altLang="en-US" b="1" dirty="0">
                <a:solidFill>
                  <a:srgbClr val="C00000"/>
                </a:solidFill>
              </a:rPr>
              <a:t>推理</a:t>
            </a:r>
          </a:p>
        </p:txBody>
      </p:sp>
      <p:pic>
        <p:nvPicPr>
          <p:cNvPr id="10" name="图片 9">
            <a:extLst>
              <a:ext uri="{FF2B5EF4-FFF2-40B4-BE49-F238E27FC236}">
                <a16:creationId xmlns:a16="http://schemas.microsoft.com/office/drawing/2014/main" id="{D4E49DCB-8923-034D-B7B2-24AA3CA939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8080" y="4276836"/>
            <a:ext cx="8045669" cy="2037953"/>
          </a:xfrm>
          <a:prstGeom prst="rect">
            <a:avLst/>
          </a:prstGeom>
        </p:spPr>
      </p:pic>
      <p:pic>
        <p:nvPicPr>
          <p:cNvPr id="11" name="图片 10">
            <a:extLst>
              <a:ext uri="{FF2B5EF4-FFF2-40B4-BE49-F238E27FC236}">
                <a16:creationId xmlns:a16="http://schemas.microsoft.com/office/drawing/2014/main" id="{834DAF89-6F8C-DE48-B7E2-DD3F0822E3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4089" y="4673832"/>
            <a:ext cx="1696791" cy="929972"/>
          </a:xfrm>
          <a:prstGeom prst="rect">
            <a:avLst/>
          </a:prstGeom>
        </p:spPr>
      </p:pic>
      <p:cxnSp>
        <p:nvCxnSpPr>
          <p:cNvPr id="13" name="直线箭头连接符 12">
            <a:extLst>
              <a:ext uri="{FF2B5EF4-FFF2-40B4-BE49-F238E27FC236}">
                <a16:creationId xmlns:a16="http://schemas.microsoft.com/office/drawing/2014/main" id="{F8FEC4DA-ED7F-8540-95C6-233A37ECDC12}"/>
              </a:ext>
            </a:extLst>
          </p:cNvPr>
          <p:cNvCxnSpPr/>
          <p:nvPr/>
        </p:nvCxnSpPr>
        <p:spPr>
          <a:xfrm>
            <a:off x="3211389" y="5128308"/>
            <a:ext cx="28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4C67DFA-E5B8-E14B-8779-3146D3442EAA}"/>
              </a:ext>
            </a:extLst>
          </p:cNvPr>
          <p:cNvCxnSpPr/>
          <p:nvPr/>
        </p:nvCxnSpPr>
        <p:spPr>
          <a:xfrm>
            <a:off x="2573202" y="6089541"/>
            <a:ext cx="2448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51693382-C522-5A4D-AA17-FB5F8C0C16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79708" y="5819354"/>
            <a:ext cx="522047" cy="446021"/>
          </a:xfrm>
          <a:prstGeom prst="rect">
            <a:avLst/>
          </a:prstGeom>
        </p:spPr>
      </p:pic>
    </p:spTree>
    <p:extLst>
      <p:ext uri="{BB962C8B-B14F-4D97-AF65-F5344CB8AC3E}">
        <p14:creationId xmlns:p14="http://schemas.microsoft.com/office/powerpoint/2010/main" val="2691526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A18976A-2229-8B44-BE29-F1E9D00E0387}"/>
              </a:ext>
            </a:extLst>
          </p:cNvPr>
          <p:cNvSpPr>
            <a:spLocks noGrp="1"/>
          </p:cNvSpPr>
          <p:nvPr>
            <p:ph type="title"/>
          </p:nvPr>
        </p:nvSpPr>
        <p:spPr/>
        <p:txBody>
          <a:bodyPr/>
          <a:lstStyle/>
          <a:p>
            <a:r>
              <a:rPr lang="en-US" altLang="zh-CN" dirty="0"/>
              <a:t>Genie</a:t>
            </a:r>
            <a:r>
              <a:rPr lang="zh-CN" altLang="en-US" dirty="0"/>
              <a:t> 核心优势 </a:t>
            </a:r>
            <a:r>
              <a:rPr lang="en-US" altLang="zh-CN" dirty="0"/>
              <a:t>&amp;</a:t>
            </a:r>
            <a:r>
              <a:rPr lang="zh-CN" altLang="en-US" dirty="0"/>
              <a:t> 模型</a:t>
            </a:r>
          </a:p>
        </p:txBody>
      </p:sp>
      <p:sp>
        <p:nvSpPr>
          <p:cNvPr id="5" name="内容占位符 4">
            <a:extLst>
              <a:ext uri="{FF2B5EF4-FFF2-40B4-BE49-F238E27FC236}">
                <a16:creationId xmlns:a16="http://schemas.microsoft.com/office/drawing/2014/main" id="{98E58AD1-4622-4645-94DD-D7ADB82FA04E}"/>
              </a:ext>
            </a:extLst>
          </p:cNvPr>
          <p:cNvSpPr>
            <a:spLocks noGrp="1"/>
          </p:cNvSpPr>
          <p:nvPr>
            <p:ph sz="half" idx="1"/>
          </p:nvPr>
        </p:nvSpPr>
        <p:spPr/>
        <p:txBody>
          <a:bodyPr/>
          <a:lstStyle/>
          <a:p>
            <a:pPr>
              <a:lnSpc>
                <a:spcPct val="130000"/>
              </a:lnSpc>
            </a:pPr>
            <a:r>
              <a:rPr lang="zh-CN" altLang="en-US" b="1" dirty="0"/>
              <a:t>特点：</a:t>
            </a:r>
            <a:r>
              <a:rPr lang="zh-CN" altLang="en-US" dirty="0"/>
              <a:t>无监督学习，没有动作标签，从视频中学习生成可控部分，并通过潜在动作进行交互。</a:t>
            </a:r>
          </a:p>
          <a:p>
            <a:pPr>
              <a:lnSpc>
                <a:spcPct val="130000"/>
              </a:lnSpc>
            </a:pPr>
            <a:r>
              <a:rPr lang="zh-CN" altLang="en-US" b="1" dirty="0"/>
              <a:t>组成：</a:t>
            </a:r>
            <a:r>
              <a:rPr lang="en-US" altLang="zh-CN" dirty="0"/>
              <a:t>Video Tokenizer</a:t>
            </a:r>
            <a:r>
              <a:rPr lang="zh-CN" altLang="en-US" dirty="0"/>
              <a:t>、</a:t>
            </a:r>
            <a:r>
              <a:rPr lang="en-US" altLang="zh-CN" dirty="0"/>
              <a:t>Latent Action Model </a:t>
            </a:r>
            <a:r>
              <a:rPr lang="zh-CN" altLang="en-US" dirty="0"/>
              <a:t>和 </a:t>
            </a:r>
            <a:r>
              <a:rPr lang="en-US" altLang="zh-CN" dirty="0"/>
              <a:t>dynamics model</a:t>
            </a:r>
            <a:r>
              <a:rPr lang="zh-CN" altLang="en-US" dirty="0"/>
              <a:t>。</a:t>
            </a:r>
            <a:endParaRPr lang="en-US" altLang="zh-CN" dirty="0"/>
          </a:p>
          <a:p>
            <a:pPr>
              <a:lnSpc>
                <a:spcPct val="130000"/>
              </a:lnSpc>
            </a:pPr>
            <a:r>
              <a:rPr lang="zh-CN" altLang="en-US" b="1" dirty="0"/>
              <a:t>模型：</a:t>
            </a:r>
            <a:r>
              <a:rPr lang="en-US" altLang="zh-CN" dirty="0"/>
              <a:t>ST-Transformer</a:t>
            </a:r>
            <a:r>
              <a:rPr lang="zh-CN" altLang="en-US" dirty="0"/>
              <a:t>（</a:t>
            </a:r>
            <a:r>
              <a:rPr lang="en-US" altLang="zh-CN" dirty="0"/>
              <a:t>spatial-temporal</a:t>
            </a:r>
            <a:r>
              <a:rPr lang="zh-CN" altLang="en-US" dirty="0"/>
              <a:t>）。</a:t>
            </a:r>
          </a:p>
        </p:txBody>
      </p:sp>
      <p:pic>
        <p:nvPicPr>
          <p:cNvPr id="7" name="图片 6">
            <a:extLst>
              <a:ext uri="{FF2B5EF4-FFF2-40B4-BE49-F238E27FC236}">
                <a16:creationId xmlns:a16="http://schemas.microsoft.com/office/drawing/2014/main" id="{B08DFA45-9F90-434D-8046-36EB8866E9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3656" y="3262297"/>
            <a:ext cx="10425720" cy="2444575"/>
          </a:xfrm>
          <a:prstGeom prst="rect">
            <a:avLst/>
          </a:prstGeom>
        </p:spPr>
      </p:pic>
      <p:sp>
        <p:nvSpPr>
          <p:cNvPr id="6" name="矩形 5">
            <a:extLst>
              <a:ext uri="{FF2B5EF4-FFF2-40B4-BE49-F238E27FC236}">
                <a16:creationId xmlns:a16="http://schemas.microsoft.com/office/drawing/2014/main" id="{50C5E395-B371-034E-A3AD-6636A6F682E3}"/>
              </a:ext>
            </a:extLst>
          </p:cNvPr>
          <p:cNvSpPr/>
          <p:nvPr/>
        </p:nvSpPr>
        <p:spPr>
          <a:xfrm>
            <a:off x="1593839" y="5747154"/>
            <a:ext cx="4086871"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潜在动作模型（</a:t>
            </a:r>
            <a:r>
              <a:rPr lang="en-US" altLang="zh-CN" dirty="0">
                <a:solidFill>
                  <a:srgbClr val="1D1D1A"/>
                </a:solidFill>
                <a:latin typeface="Gill Sans MT" panose="020B0502020104020203" pitchFamily="34" charset="0"/>
                <a:ea typeface="+mj-ea"/>
              </a:rPr>
              <a:t>Latent Action Model</a:t>
            </a:r>
            <a:r>
              <a:rPr lang="zh-CN" altLang="en-US" dirty="0">
                <a:solidFill>
                  <a:srgbClr val="1D1D1A"/>
                </a:solidFill>
                <a:latin typeface="Gill Sans MT" panose="020B0502020104020203" pitchFamily="34" charset="0"/>
                <a:ea typeface="+mj-ea"/>
              </a:rPr>
              <a:t>）：学习连续帧之间的潜在动作</a:t>
            </a:r>
          </a:p>
        </p:txBody>
      </p:sp>
      <p:sp>
        <p:nvSpPr>
          <p:cNvPr id="9" name="矩形 8">
            <a:extLst>
              <a:ext uri="{FF2B5EF4-FFF2-40B4-BE49-F238E27FC236}">
                <a16:creationId xmlns:a16="http://schemas.microsoft.com/office/drawing/2014/main" id="{96739019-7D87-264A-AFFB-C3F760744729}"/>
              </a:ext>
            </a:extLst>
          </p:cNvPr>
          <p:cNvSpPr/>
          <p:nvPr/>
        </p:nvSpPr>
        <p:spPr>
          <a:xfrm>
            <a:off x="7061189" y="2547847"/>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视频分词（</a:t>
            </a:r>
            <a:r>
              <a:rPr lang="en-US" altLang="zh-CN" dirty="0">
                <a:solidFill>
                  <a:srgbClr val="1D1D1A"/>
                </a:solidFill>
                <a:latin typeface="Gill Sans MT" panose="020B0502020104020203" pitchFamily="34" charset="0"/>
                <a:ea typeface="+mj-ea"/>
              </a:rPr>
              <a:t>Video</a:t>
            </a:r>
            <a:r>
              <a:rPr lang="zh-CN" altLang="en-US" dirty="0">
                <a:solidFill>
                  <a:srgbClr val="1D1D1A"/>
                </a:solidFill>
                <a:latin typeface="Gill Sans MT" panose="020B0502020104020203" pitchFamily="34" charset="0"/>
                <a:ea typeface="+mj-ea"/>
              </a:rPr>
              <a:t> </a:t>
            </a:r>
            <a:r>
              <a:rPr lang="en-US" altLang="zh-CN" dirty="0">
                <a:solidFill>
                  <a:srgbClr val="1D1D1A"/>
                </a:solidFill>
                <a:latin typeface="Gill Sans MT" panose="020B0502020104020203" pitchFamily="34" charset="0"/>
                <a:ea typeface="+mj-ea"/>
              </a:rPr>
              <a:t>Tokenizer</a:t>
            </a:r>
            <a:r>
              <a:rPr lang="zh-CN" altLang="en-US" dirty="0">
                <a:solidFill>
                  <a:srgbClr val="1D1D1A"/>
                </a:solidFill>
                <a:latin typeface="Gill Sans MT" panose="020B0502020104020203" pitchFamily="34" charset="0"/>
                <a:ea typeface="+mj-ea"/>
              </a:rPr>
              <a:t>）：将视频压缩为离散 </a:t>
            </a:r>
            <a:r>
              <a:rPr lang="en-US" altLang="zh-CN" dirty="0">
                <a:solidFill>
                  <a:srgbClr val="1D1D1A"/>
                </a:solidFill>
                <a:latin typeface="Gill Sans MT" panose="020B0502020104020203" pitchFamily="34" charset="0"/>
                <a:ea typeface="+mj-ea"/>
              </a:rPr>
              <a:t>Tokens</a:t>
            </a:r>
            <a:endParaRPr lang="zh-CN" altLang="en-US" dirty="0">
              <a:solidFill>
                <a:srgbClr val="1D1D1A"/>
              </a:solidFill>
              <a:latin typeface="Gill Sans MT" panose="020B0502020104020203" pitchFamily="34" charset="0"/>
              <a:ea typeface="+mj-ea"/>
            </a:endParaRPr>
          </a:p>
        </p:txBody>
      </p:sp>
      <p:sp>
        <p:nvSpPr>
          <p:cNvPr id="10" name="矩形 9">
            <a:extLst>
              <a:ext uri="{FF2B5EF4-FFF2-40B4-BE49-F238E27FC236}">
                <a16:creationId xmlns:a16="http://schemas.microsoft.com/office/drawing/2014/main" id="{52D5CE07-6C9F-B54B-978A-F848C88189F4}"/>
              </a:ext>
            </a:extLst>
          </p:cNvPr>
          <p:cNvSpPr/>
          <p:nvPr/>
        </p:nvSpPr>
        <p:spPr>
          <a:xfrm>
            <a:off x="7061189" y="5747154"/>
            <a:ext cx="4283338" cy="874470"/>
          </a:xfrm>
          <a:prstGeom prst="rect">
            <a:avLst/>
          </a:prstGeom>
          <a:solidFill>
            <a:srgbClr val="FFFF00"/>
          </a:solidFill>
        </p:spPr>
        <p:txBody>
          <a:bodyPr wrap="square">
            <a:spAutoFit/>
          </a:bodyPr>
          <a:lstStyle/>
          <a:p>
            <a:pPr>
              <a:lnSpc>
                <a:spcPct val="150000"/>
              </a:lnSpc>
            </a:pPr>
            <a:r>
              <a:rPr lang="zh-CN" altLang="en-US" dirty="0">
                <a:solidFill>
                  <a:srgbClr val="1D1D1A"/>
                </a:solidFill>
                <a:latin typeface="Gill Sans MT" panose="020B0502020104020203" pitchFamily="34" charset="0"/>
                <a:ea typeface="+mj-ea"/>
              </a:rPr>
              <a:t>潜在动态模型（</a:t>
            </a:r>
            <a:r>
              <a:rPr lang="en-US" altLang="zh-CN" dirty="0">
                <a:solidFill>
                  <a:srgbClr val="1D1D1A"/>
                </a:solidFill>
                <a:latin typeface="Gill Sans MT" panose="020B0502020104020203" pitchFamily="34" charset="0"/>
                <a:ea typeface="+mj-ea"/>
              </a:rPr>
              <a:t>Dynamics Model</a:t>
            </a:r>
            <a:r>
              <a:rPr lang="zh-CN" altLang="en-US" dirty="0">
                <a:solidFill>
                  <a:srgbClr val="1D1D1A"/>
                </a:solidFill>
                <a:latin typeface="Gill Sans MT" panose="020B0502020104020203" pitchFamily="34" charset="0"/>
                <a:ea typeface="+mj-ea"/>
              </a:rPr>
              <a:t>）：输入潜在动作和过去帧 </a:t>
            </a:r>
            <a:r>
              <a:rPr lang="en-US" altLang="zh-CN" dirty="0">
                <a:solidFill>
                  <a:srgbClr val="1D1D1A"/>
                </a:solidFill>
                <a:latin typeface="Gill Sans MT" panose="020B0502020104020203" pitchFamily="34" charset="0"/>
                <a:ea typeface="+mj-ea"/>
              </a:rPr>
              <a:t>Token</a:t>
            </a:r>
            <a:r>
              <a:rPr lang="zh-CN" altLang="en-US" dirty="0">
                <a:solidFill>
                  <a:srgbClr val="1D1D1A"/>
                </a:solidFill>
                <a:latin typeface="Gill Sans MT" panose="020B0502020104020203" pitchFamily="34" charset="0"/>
                <a:ea typeface="+mj-ea"/>
              </a:rPr>
              <a:t> ，预测下一帧</a:t>
            </a:r>
            <a:endParaRPr lang="en-US" altLang="zh-CN" dirty="0">
              <a:solidFill>
                <a:srgbClr val="1D1D1A"/>
              </a:solidFill>
              <a:latin typeface="Gill Sans MT" panose="020B0502020104020203" pitchFamily="34" charset="0"/>
              <a:ea typeface="+mj-ea"/>
            </a:endParaRPr>
          </a:p>
        </p:txBody>
      </p:sp>
    </p:spTree>
    <p:extLst>
      <p:ext uri="{BB962C8B-B14F-4D97-AF65-F5344CB8AC3E}">
        <p14:creationId xmlns:p14="http://schemas.microsoft.com/office/powerpoint/2010/main" val="402134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B235A71-C434-5B46-A499-8BD8D2A68DF2}"/>
              </a:ext>
            </a:extLst>
          </p:cNvPr>
          <p:cNvSpPr>
            <a:spLocks noGrp="1"/>
          </p:cNvSpPr>
          <p:nvPr>
            <p:ph type="title"/>
          </p:nvPr>
        </p:nvSpPr>
        <p:spPr/>
        <p:txBody>
          <a:bodyPr/>
          <a:lstStyle/>
          <a:p>
            <a:r>
              <a:rPr lang="en-US" altLang="zh-CN" dirty="0"/>
              <a:t>ST-Transformer</a:t>
            </a:r>
            <a:r>
              <a:rPr lang="zh-CN" altLang="en-US" dirty="0"/>
              <a:t> 结构：专用于处理视频数据</a:t>
            </a:r>
          </a:p>
        </p:txBody>
      </p:sp>
      <p:sp>
        <p:nvSpPr>
          <p:cNvPr id="5" name="内容占位符 4">
            <a:extLst>
              <a:ext uri="{FF2B5EF4-FFF2-40B4-BE49-F238E27FC236}">
                <a16:creationId xmlns:a16="http://schemas.microsoft.com/office/drawing/2014/main" id="{8D135945-893B-A441-8E65-CECA415D3E17}"/>
              </a:ext>
            </a:extLst>
          </p:cNvPr>
          <p:cNvSpPr>
            <a:spLocks noGrp="1"/>
          </p:cNvSpPr>
          <p:nvPr>
            <p:ph sz="half" idx="1"/>
          </p:nvPr>
        </p:nvSpPr>
        <p:spPr>
          <a:xfrm>
            <a:off x="623636" y="1360170"/>
            <a:ext cx="4291264" cy="4994910"/>
          </a:xfrm>
          <a:ln w="38100">
            <a:solidFill>
              <a:schemeClr val="bg1">
                <a:lumMod val="85000"/>
              </a:schemeClr>
            </a:solidFill>
          </a:ln>
        </p:spPr>
        <p:txBody>
          <a:bodyPr anchor="ctr"/>
          <a:lstStyle/>
          <a:p>
            <a:pPr>
              <a:lnSpc>
                <a:spcPct val="130000"/>
              </a:lnSpc>
            </a:pPr>
            <a:r>
              <a:rPr lang="zh-CN" altLang="en-US" b="1" dirty="0"/>
              <a:t>时空块（</a:t>
            </a:r>
            <a:r>
              <a:rPr lang="en-US" altLang="zh-CN" b="1" dirty="0"/>
              <a:t>ST blocks</a:t>
            </a:r>
            <a:r>
              <a:rPr lang="zh-CN" altLang="en-US" b="1" dirty="0"/>
              <a:t>）</a:t>
            </a:r>
            <a:r>
              <a:rPr lang="zh-CN" altLang="en-US" dirty="0"/>
              <a:t>：</a:t>
            </a:r>
            <a:r>
              <a:rPr lang="en-US" altLang="zh-CN" dirty="0"/>
              <a:t>SA</a:t>
            </a:r>
            <a:r>
              <a:rPr lang="zh-CN" altLang="en-US" dirty="0"/>
              <a:t> 在每个时间点内关注 </a:t>
            </a:r>
            <a:r>
              <a:rPr lang="en-US" altLang="zh-CN" dirty="0"/>
              <a:t>Spatial</a:t>
            </a:r>
            <a:r>
              <a:rPr lang="zh-CN" altLang="en-US" dirty="0"/>
              <a:t> 上相邻 </a:t>
            </a:r>
            <a:r>
              <a:rPr lang="en-US" altLang="zh-CN" dirty="0"/>
              <a:t>Token</a:t>
            </a:r>
            <a:r>
              <a:rPr lang="zh-CN" altLang="en-US" dirty="0"/>
              <a:t>（只在 </a:t>
            </a:r>
            <a:r>
              <a:rPr lang="en-US" altLang="zh-CN" dirty="0"/>
              <a:t>1xHxW </a:t>
            </a:r>
            <a:r>
              <a:rPr lang="zh-CN" altLang="en-US" dirty="0"/>
              <a:t>计算 </a:t>
            </a:r>
            <a:r>
              <a:rPr lang="en-US" altLang="zh-CN" dirty="0"/>
              <a:t>Attention</a:t>
            </a:r>
            <a:r>
              <a:rPr lang="zh-CN" altLang="en-US" dirty="0"/>
              <a:t>）；</a:t>
            </a:r>
            <a:r>
              <a:rPr lang="en-US" altLang="zh-CN" dirty="0"/>
              <a:t>TA</a:t>
            </a:r>
            <a:r>
              <a:rPr lang="zh-CN" altLang="en-US" dirty="0"/>
              <a:t> 关注跨空间 </a:t>
            </a:r>
            <a:r>
              <a:rPr lang="en-US" altLang="zh-CN" dirty="0"/>
              <a:t>Token</a:t>
            </a:r>
            <a:r>
              <a:rPr lang="zh-CN" altLang="en-US" dirty="0"/>
              <a:t>（只在 </a:t>
            </a:r>
            <a:r>
              <a:rPr lang="en-US" altLang="zh-CN" dirty="0"/>
              <a:t>Tx1x1 </a:t>
            </a:r>
            <a:r>
              <a:rPr lang="zh-CN" altLang="en-US" dirty="0"/>
              <a:t>计算 </a:t>
            </a:r>
            <a:r>
              <a:rPr lang="en-US" altLang="zh-CN" dirty="0"/>
              <a:t>Attention</a:t>
            </a:r>
            <a:r>
              <a:rPr lang="zh-CN" altLang="en-US" dirty="0"/>
              <a:t>）。避免 </a:t>
            </a:r>
            <a:r>
              <a:rPr lang="en-US" altLang="zh-CN" dirty="0" err="1"/>
              <a:t>TxHxW</a:t>
            </a:r>
            <a:r>
              <a:rPr lang="zh-CN" altLang="en-US" dirty="0"/>
              <a:t>的矩阵计算复杂度。</a:t>
            </a:r>
          </a:p>
          <a:p>
            <a:pPr>
              <a:lnSpc>
                <a:spcPct val="130000"/>
              </a:lnSpc>
            </a:pPr>
            <a:r>
              <a:rPr lang="zh-CN" altLang="en-US" b="1" dirty="0"/>
              <a:t>线性计算复杂度</a:t>
            </a:r>
            <a:r>
              <a:rPr lang="zh-CN" altLang="en-US" dirty="0"/>
              <a:t>：计算复杂度与视频帧数线性相关，而非平方关系，高效处理长视频序列。</a:t>
            </a:r>
          </a:p>
          <a:p>
            <a:pPr>
              <a:lnSpc>
                <a:spcPct val="130000"/>
              </a:lnSpc>
            </a:pPr>
            <a:r>
              <a:rPr lang="zh-CN" altLang="en-US" b="1" dirty="0"/>
              <a:t>前馈层</a:t>
            </a:r>
            <a:r>
              <a:rPr lang="zh-CN" altLang="en-US" dirty="0"/>
              <a:t>：空间和时间处理之后再执行 </a:t>
            </a:r>
            <a:r>
              <a:rPr lang="en-US" altLang="zh-CN" dirty="0"/>
              <a:t>FFN</a:t>
            </a:r>
            <a:r>
              <a:rPr lang="zh-CN" altLang="en-US" dirty="0"/>
              <a:t> 。有助于模型处理更复杂的组件，并显著提升了性能。</a:t>
            </a:r>
          </a:p>
        </p:txBody>
      </p:sp>
      <p:pic>
        <p:nvPicPr>
          <p:cNvPr id="6" name="图片 5">
            <a:extLst>
              <a:ext uri="{FF2B5EF4-FFF2-40B4-BE49-F238E27FC236}">
                <a16:creationId xmlns:a16="http://schemas.microsoft.com/office/drawing/2014/main" id="{3FAB1CF4-0BBF-D048-B63C-AAABC5D1F29F}"/>
              </a:ext>
            </a:extLst>
          </p:cNvPr>
          <p:cNvPicPr>
            <a:picLocks noChangeAspect="1"/>
          </p:cNvPicPr>
          <p:nvPr/>
        </p:nvPicPr>
        <p:blipFill>
          <a:blip r:embed="rId2"/>
          <a:stretch>
            <a:fillRect/>
          </a:stretch>
        </p:blipFill>
        <p:spPr>
          <a:xfrm>
            <a:off x="4997246" y="2581739"/>
            <a:ext cx="6661638" cy="3413061"/>
          </a:xfrm>
          <a:prstGeom prst="rect">
            <a:avLst/>
          </a:prstGeom>
        </p:spPr>
      </p:pic>
      <p:pic>
        <p:nvPicPr>
          <p:cNvPr id="7" name="图片 6">
            <a:extLst>
              <a:ext uri="{FF2B5EF4-FFF2-40B4-BE49-F238E27FC236}">
                <a16:creationId xmlns:a16="http://schemas.microsoft.com/office/drawing/2014/main" id="{840E1845-844F-3446-B72D-8BBF6D585646}"/>
              </a:ext>
            </a:extLst>
          </p:cNvPr>
          <p:cNvPicPr>
            <a:picLocks noChangeAspect="1"/>
          </p:cNvPicPr>
          <p:nvPr/>
        </p:nvPicPr>
        <p:blipFill>
          <a:blip r:embed="rId3"/>
          <a:stretch>
            <a:fillRect/>
          </a:stretch>
        </p:blipFill>
        <p:spPr>
          <a:xfrm>
            <a:off x="5115289" y="1336820"/>
            <a:ext cx="6425552" cy="912350"/>
          </a:xfrm>
          <a:prstGeom prst="rect">
            <a:avLst/>
          </a:prstGeom>
        </p:spPr>
      </p:pic>
    </p:spTree>
    <p:extLst>
      <p:ext uri="{BB962C8B-B14F-4D97-AF65-F5344CB8AC3E}">
        <p14:creationId xmlns:p14="http://schemas.microsoft.com/office/powerpoint/2010/main" val="448254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BC902-8E03-DB47-A6D1-4587F68DA80D}"/>
              </a:ext>
            </a:extLst>
          </p:cNvPr>
          <p:cNvSpPr>
            <a:spLocks noGrp="1"/>
          </p:cNvSpPr>
          <p:nvPr>
            <p:ph type="title"/>
          </p:nvPr>
        </p:nvSpPr>
        <p:spPr/>
        <p:txBody>
          <a:bodyPr/>
          <a:lstStyle/>
          <a:p>
            <a:r>
              <a:rPr lang="zh-CN" altLang="en-US" dirty="0">
                <a:latin typeface="+mj-ea"/>
                <a:sym typeface="Huawei Sans" panose="020C0503030203020204" pitchFamily="34" charset="0"/>
              </a:rPr>
              <a:t>关于本内容</a:t>
            </a:r>
            <a:endParaRPr lang="zh-CN" altLang="en-US" dirty="0"/>
          </a:p>
        </p:txBody>
      </p:sp>
      <p:sp>
        <p:nvSpPr>
          <p:cNvPr id="3" name="内容占位符 2">
            <a:extLst>
              <a:ext uri="{FF2B5EF4-FFF2-40B4-BE49-F238E27FC236}">
                <a16:creationId xmlns:a16="http://schemas.microsoft.com/office/drawing/2014/main" id="{C28E275F-E2FC-CB4B-BF84-40CABBAE680B}"/>
              </a:ext>
            </a:extLst>
          </p:cNvPr>
          <p:cNvSpPr>
            <a:spLocks noGrp="1"/>
          </p:cNvSpPr>
          <p:nvPr>
            <p:ph sz="half" idx="1"/>
          </p:nvPr>
        </p:nvSpPr>
        <p:spPr/>
        <p:txBody>
          <a:bodyPr anchor="t"/>
          <a:lstStyle/>
          <a:p>
            <a:pPr marL="696306" lvl="1" indent="-457200">
              <a:lnSpc>
                <a:spcPct val="200000"/>
              </a:lnSpc>
              <a:buFont typeface="+mj-lt"/>
              <a:buAutoNum type="arabicPeriod"/>
            </a:pPr>
            <a:r>
              <a:rPr lang="zh-CN" altLang="en-US" sz="2400" dirty="0">
                <a:latin typeface="Gill Sans MT" panose="020B0502020104020203" pitchFamily="34" charset="0"/>
              </a:rPr>
              <a:t>世界模型之争与定义</a:t>
            </a:r>
          </a:p>
          <a:p>
            <a:pPr marL="696306" lvl="1" indent="-457200">
              <a:lnSpc>
                <a:spcPct val="200000"/>
              </a:lnSpc>
              <a:buFont typeface="+mj-lt"/>
              <a:buAutoNum type="arabicPeriod"/>
            </a:pPr>
            <a:r>
              <a:rPr lang="en-US" altLang="zh-CN" sz="2400" dirty="0">
                <a:latin typeface="Gill Sans MT" panose="020B0502020104020203" pitchFamily="34" charset="0"/>
              </a:rPr>
              <a:t>OpenAI</a:t>
            </a:r>
            <a:r>
              <a:rPr lang="zh-CN" altLang="en-US" sz="2400" dirty="0">
                <a:latin typeface="Gill Sans MT" panose="020B0502020104020203" pitchFamily="34" charset="0"/>
              </a:rPr>
              <a:t>：</a:t>
            </a:r>
            <a:r>
              <a:rPr lang="en-US" altLang="zh-CN" sz="2400" dirty="0">
                <a:latin typeface="Gill Sans MT" panose="020B0502020104020203" pitchFamily="34" charset="0"/>
              </a:rPr>
              <a:t>SORA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Google</a:t>
            </a:r>
            <a:r>
              <a:rPr lang="zh-CN" altLang="en-US" sz="2400" dirty="0">
                <a:latin typeface="Gill Sans MT" panose="020B0502020104020203" pitchFamily="34" charset="0"/>
              </a:rPr>
              <a:t>：</a:t>
            </a:r>
            <a:r>
              <a:rPr lang="en-US" altLang="zh-CN" sz="2400" dirty="0">
                <a:latin typeface="Gill Sans MT" panose="020B0502020104020203" pitchFamily="34" charset="0"/>
              </a:rPr>
              <a:t>Genie</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en-US" altLang="zh-CN" sz="2400" dirty="0">
                <a:latin typeface="Gill Sans MT" panose="020B0502020104020203" pitchFamily="34" charset="0"/>
              </a:rPr>
              <a:t>META</a:t>
            </a:r>
            <a:r>
              <a:rPr lang="zh-CN" altLang="en-US" sz="2400" dirty="0">
                <a:latin typeface="Gill Sans MT" panose="020B0502020104020203" pitchFamily="34" charset="0"/>
              </a:rPr>
              <a:t>：</a:t>
            </a:r>
            <a:r>
              <a:rPr lang="en-US" altLang="zh-CN" sz="2400" dirty="0">
                <a:latin typeface="Gill Sans MT" panose="020B0502020104020203" pitchFamily="34" charset="0"/>
              </a:rPr>
              <a:t>I-JEPA</a:t>
            </a:r>
            <a:r>
              <a:rPr lang="zh-CN" altLang="en-US" sz="2400" dirty="0">
                <a:latin typeface="Gill Sans MT" panose="020B0502020104020203" pitchFamily="34" charset="0"/>
              </a:rPr>
              <a:t> 到 </a:t>
            </a:r>
            <a:r>
              <a:rPr lang="en-US" altLang="zh-CN" sz="2400" dirty="0">
                <a:latin typeface="Gill Sans MT" panose="020B0502020104020203" pitchFamily="34" charset="0"/>
              </a:rPr>
              <a:t>V-JEPA</a:t>
            </a:r>
            <a:r>
              <a:rPr lang="zh-CN" altLang="en-US" sz="2400" dirty="0">
                <a:latin typeface="Gill Sans MT" panose="020B0502020104020203" pitchFamily="34" charset="0"/>
              </a:rPr>
              <a:t> 技术解读</a:t>
            </a:r>
            <a:endParaRPr lang="en-US" altLang="zh-CN" sz="2400" dirty="0">
              <a:latin typeface="Gill Sans MT" panose="020B0502020104020203" pitchFamily="34" charset="0"/>
            </a:endParaRPr>
          </a:p>
          <a:p>
            <a:pPr marL="696306" lvl="1" indent="-457200">
              <a:lnSpc>
                <a:spcPct val="200000"/>
              </a:lnSpc>
              <a:buFont typeface="+mj-lt"/>
              <a:buAutoNum type="arabicPeriod"/>
            </a:pPr>
            <a:r>
              <a:rPr lang="zh-CN" altLang="en-US" sz="2400" dirty="0">
                <a:latin typeface="Gill Sans MT" panose="020B0502020104020203" pitchFamily="34" charset="0"/>
              </a:rPr>
              <a:t>总结与思考：谁才是世界模型的未来？</a:t>
            </a:r>
            <a:endParaRPr lang="en-US" altLang="zh-CN" sz="2400" dirty="0">
              <a:latin typeface="Gill Sans MT" panose="020B0502020104020203" pitchFamily="34" charset="0"/>
            </a:endParaRPr>
          </a:p>
          <a:p>
            <a:pPr marL="696306" lvl="1" indent="-457200">
              <a:lnSpc>
                <a:spcPct val="200000"/>
              </a:lnSpc>
              <a:buFont typeface="+mj-lt"/>
              <a:buAutoNum type="arabicPeriod"/>
            </a:pPr>
            <a:endParaRPr lang="en-US" altLang="zh-CN" sz="2400" dirty="0">
              <a:latin typeface="Gill Sans MT" panose="020B0502020104020203" pitchFamily="34" charset="0"/>
            </a:endParaRPr>
          </a:p>
        </p:txBody>
      </p:sp>
    </p:spTree>
    <p:extLst>
      <p:ext uri="{BB962C8B-B14F-4D97-AF65-F5344CB8AC3E}">
        <p14:creationId xmlns:p14="http://schemas.microsoft.com/office/powerpoint/2010/main" val="330873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潜在动作模型 </a:t>
            </a:r>
            <a:r>
              <a:rPr lang="en-US" altLang="zh-CN" dirty="0"/>
              <a:t>LAM</a:t>
            </a:r>
            <a:r>
              <a:rPr lang="zh-CN" altLang="en-US" dirty="0"/>
              <a:t>，</a:t>
            </a:r>
            <a:r>
              <a:rPr lang="en-US" altLang="zh-CN" dirty="0"/>
              <a:t> Latent Action Models</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en-US" altLang="zh-CN" dirty="0">
                    <a:solidFill>
                      <a:srgbClr val="C00000"/>
                    </a:solidFill>
                  </a:rPr>
                  <a:t>LAM encoder</a:t>
                </a:r>
                <a:r>
                  <a:rPr lang="zh-CN" altLang="en-US" dirty="0">
                    <a:solidFill>
                      <a:srgbClr val="C00000"/>
                    </a:solidFill>
                  </a:rPr>
                  <a:t>：</a:t>
                </a:r>
                <a:r>
                  <a:rPr lang="zh-CN" altLang="en-US" dirty="0"/>
                  <a:t>输入</a:t>
                </a:r>
                <a:r>
                  <a:rPr lang="en-US" altLang="zh-CN" dirty="0"/>
                  <a:t>1:t</a:t>
                </a:r>
                <a:r>
                  <a:rPr lang="zh-CN" altLang="en-US" dirty="0"/>
                  <a:t> 帧图像和 </a:t>
                </a:r>
                <a:r>
                  <a:rPr lang="en-US" altLang="zh-CN" dirty="0"/>
                  <a:t>t+1</a:t>
                </a:r>
                <a:r>
                  <a:rPr lang="zh-CN" altLang="en-US" dirty="0"/>
                  <a:t> 帧图像，通过 </a:t>
                </a:r>
                <a:r>
                  <a:rPr lang="en-US" altLang="zh-CN" dirty="0"/>
                  <a:t>ST-Transformer</a:t>
                </a:r>
                <a:r>
                  <a:rPr lang="zh-CN" altLang="en-US" dirty="0"/>
                  <a:t>，生成连续动作概率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1:</m:t>
                        </m:r>
                        <m:r>
                          <a:rPr lang="en-US" altLang="zh-CN" b="0" i="1" smtClean="0">
                            <a:latin typeface="Cambria Math" panose="02040503050406030204" pitchFamily="18" charset="0"/>
                          </a:rPr>
                          <m:t>𝑡</m:t>
                        </m:r>
                      </m:sub>
                    </m:sSub>
                  </m:oMath>
                </a14:m>
                <a:r>
                  <a:rPr lang="zh-CN" altLang="en-US" dirty="0"/>
                  <a:t>；</a:t>
                </a:r>
                <a:endParaRPr lang="en-US" altLang="zh-CN" dirty="0"/>
              </a:p>
              <a:p>
                <a:r>
                  <a:rPr lang="en-US" altLang="zh-CN" dirty="0">
                    <a:solidFill>
                      <a:srgbClr val="C00000"/>
                    </a:solidFill>
                  </a:rPr>
                  <a:t>LAM decoder</a:t>
                </a:r>
                <a:r>
                  <a:rPr lang="zh-CN" altLang="en-US" dirty="0">
                    <a:solidFill>
                      <a:srgbClr val="C00000"/>
                    </a:solidFill>
                  </a:rPr>
                  <a:t>：</a:t>
                </a:r>
                <a:r>
                  <a:rPr lang="zh-CN" altLang="en-US" dirty="0"/>
                  <a:t>输入</a:t>
                </a:r>
                <a:r>
                  <a:rPr lang="en-US" altLang="zh-CN" dirty="0"/>
                  <a:t>1:t</a:t>
                </a:r>
                <a:r>
                  <a:rPr lang="zh-CN" altLang="en-US" dirty="0"/>
                  <a:t> 帧图像和前面帧动作概率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，预测 </a:t>
                </a:r>
                <a:r>
                  <a:rPr lang="en-US" altLang="zh-CN" dirty="0"/>
                  <a:t>t+1 </a:t>
                </a:r>
                <a:r>
                  <a:rPr lang="zh-CN" altLang="en-US" dirty="0"/>
                  <a:t>帧图像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18CA2B7-109E-C641-AF0C-934CD5B3FD38}"/>
              </a:ext>
            </a:extLst>
          </p:cNvPr>
          <p:cNvPicPr>
            <a:picLocks noChangeAspect="1"/>
          </p:cNvPicPr>
          <p:nvPr/>
        </p:nvPicPr>
        <p:blipFill>
          <a:blip r:embed="rId3"/>
          <a:stretch>
            <a:fillRect/>
          </a:stretch>
        </p:blipFill>
        <p:spPr>
          <a:xfrm>
            <a:off x="865351" y="3429000"/>
            <a:ext cx="7531100" cy="2362200"/>
          </a:xfrm>
          <a:prstGeom prst="rect">
            <a:avLst/>
          </a:prstGeom>
        </p:spPr>
      </p:pic>
      <p:pic>
        <p:nvPicPr>
          <p:cNvPr id="7" name="图片 6">
            <a:extLst>
              <a:ext uri="{FF2B5EF4-FFF2-40B4-BE49-F238E27FC236}">
                <a16:creationId xmlns:a16="http://schemas.microsoft.com/office/drawing/2014/main" id="{D2FA9BF9-9D46-3840-AA31-CCAB4A4D00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71847" y="3506748"/>
            <a:ext cx="2501281" cy="2284452"/>
          </a:xfrm>
          <a:prstGeom prst="rect">
            <a:avLst/>
          </a:prstGeom>
        </p:spPr>
      </p:pic>
    </p:spTree>
    <p:extLst>
      <p:ext uri="{BB962C8B-B14F-4D97-AF65-F5344CB8AC3E}">
        <p14:creationId xmlns:p14="http://schemas.microsoft.com/office/powerpoint/2010/main" val="286512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视频分词器 </a:t>
            </a:r>
            <a:r>
              <a:rPr lang="en-US" altLang="zh-CN" dirty="0"/>
              <a:t>SVT</a:t>
            </a:r>
            <a:r>
              <a:rPr lang="zh-CN" altLang="en-US" dirty="0"/>
              <a:t>，</a:t>
            </a:r>
            <a:r>
              <a:rPr lang="en-US" altLang="zh-CN" dirty="0"/>
              <a:t> Spatiotemporal Video Tokenizer</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采用 </a:t>
                </a:r>
                <a:r>
                  <a:rPr lang="en-US" altLang="zh-CN" dirty="0"/>
                  <a:t>VQ-VAE</a:t>
                </a:r>
                <a:r>
                  <a:rPr lang="zh-CN" altLang="en-US" dirty="0"/>
                  <a:t> 训练方式，网络结构使用 </a:t>
                </a:r>
                <a:r>
                  <a:rPr lang="en-US" altLang="zh-CN" dirty="0"/>
                  <a:t>ST-Transformer</a:t>
                </a:r>
                <a:r>
                  <a:rPr lang="zh-CN" altLang="en-US" dirty="0"/>
                  <a:t>，让交互过程在视频的离散表示空间。</a:t>
                </a:r>
                <a:endParaRPr lang="en-US" altLang="zh-CN" dirty="0"/>
              </a:p>
              <a:p>
                <a:r>
                  <a:rPr lang="en-US" altLang="zh-CN" dirty="0" err="1"/>
                  <a:t>TxHxWxC</a:t>
                </a:r>
                <a:r>
                  <a:rPr lang="en-US" altLang="zh-CN" dirty="0"/>
                  <a:t> </a:t>
                </a:r>
                <a:r>
                  <a:rPr lang="zh-CN" altLang="en-US" dirty="0"/>
                  <a:t>维视频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1:</m:t>
                        </m:r>
                        <m:r>
                          <a:rPr lang="en-US" altLang="zh-CN" b="0" i="1" smtClean="0">
                            <a:latin typeface="Cambria Math" panose="02040503050406030204" pitchFamily="18" charset="0"/>
                          </a:rPr>
                          <m:t>𝑇</m:t>
                        </m:r>
                      </m:sub>
                    </m:sSub>
                  </m:oMath>
                </a14:m>
                <a:r>
                  <a:rPr lang="zh-CN" altLang="en-US" dirty="0"/>
                  <a:t> 作为输入，每帧生成 </a:t>
                </a:r>
                <a:r>
                  <a:rPr lang="en-US" altLang="zh-CN" dirty="0"/>
                  <a:t>D</a:t>
                </a:r>
                <a:r>
                  <a:rPr lang="zh-CN" altLang="en-US" dirty="0"/>
                  <a:t> 维离散表示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i="1">
                            <a:latin typeface="Cambria Math" panose="02040503050406030204" pitchFamily="18" charset="0"/>
                          </a:rPr>
                          <m:t>1:</m:t>
                        </m:r>
                        <m:r>
                          <a:rPr lang="en-US" altLang="zh-CN" i="1">
                            <a:latin typeface="Cambria Math" panose="02040503050406030204" pitchFamily="18" charset="0"/>
                          </a:rPr>
                          <m:t>𝑇</m:t>
                        </m:r>
                      </m:sub>
                    </m:sSub>
                    <m:r>
                      <a:rPr lang="zh-CN" altLang="en-US" dirty="0">
                        <a:latin typeface="Cambria Math" panose="02040503050406030204" pitchFamily="18" charset="0"/>
                      </a:rPr>
                      <m:t>（</m:t>
                    </m:r>
                  </m:oMath>
                </a14:m>
                <a:r>
                  <a:rPr lang="zh-CN" altLang="en-US" dirty="0"/>
                  <a:t>转为长度 </a:t>
                </a:r>
                <a:r>
                  <a:rPr lang="en-US" altLang="zh-CN" dirty="0"/>
                  <a:t>T </a:t>
                </a:r>
                <a:r>
                  <a:rPr lang="zh-CN" altLang="en-US" dirty="0"/>
                  <a:t>离散 </a:t>
                </a:r>
                <a:r>
                  <a:rPr lang="en-US" altLang="zh-CN" dirty="0"/>
                  <a:t>Tokens</a:t>
                </a:r>
                <a:r>
                  <a:rPr lang="zh-CN" altLang="en-US" dirty="0"/>
                  <a:t>）。</a:t>
                </a:r>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D3EE2DF-4F66-1A45-87A6-086BCEAD42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635" y="3949065"/>
            <a:ext cx="8468663" cy="1786217"/>
          </a:xfrm>
          <a:prstGeom prst="rect">
            <a:avLst/>
          </a:prstGeom>
        </p:spPr>
      </p:pic>
      <p:pic>
        <p:nvPicPr>
          <p:cNvPr id="3" name="图片 2">
            <a:extLst>
              <a:ext uri="{FF2B5EF4-FFF2-40B4-BE49-F238E27FC236}">
                <a16:creationId xmlns:a16="http://schemas.microsoft.com/office/drawing/2014/main" id="{A64AF000-3771-7942-971F-ADBD557482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00804" y="3794735"/>
            <a:ext cx="1799870" cy="1849107"/>
          </a:xfrm>
          <a:prstGeom prst="rect">
            <a:avLst/>
          </a:prstGeom>
        </p:spPr>
      </p:pic>
    </p:spTree>
    <p:extLst>
      <p:ext uri="{BB962C8B-B14F-4D97-AF65-F5344CB8AC3E}">
        <p14:creationId xmlns:p14="http://schemas.microsoft.com/office/powerpoint/2010/main" val="317883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F772378-405C-A144-B69E-F24DE2F381F2}"/>
              </a:ext>
            </a:extLst>
          </p:cNvPr>
          <p:cNvSpPr>
            <a:spLocks noGrp="1"/>
          </p:cNvSpPr>
          <p:nvPr>
            <p:ph type="title"/>
          </p:nvPr>
        </p:nvSpPr>
        <p:spPr/>
        <p:txBody>
          <a:bodyPr/>
          <a:lstStyle/>
          <a:p>
            <a:r>
              <a:rPr lang="zh-CN" altLang="en-US" dirty="0"/>
              <a:t>潜在动态模型 </a:t>
            </a:r>
            <a:r>
              <a:rPr lang="en-US" altLang="zh-CN" dirty="0"/>
              <a:t>DM</a:t>
            </a:r>
            <a:r>
              <a:rPr lang="zh-CN" altLang="en-US" dirty="0"/>
              <a:t>，</a:t>
            </a:r>
            <a:r>
              <a:rPr lang="en-US" altLang="zh-CN" dirty="0"/>
              <a:t>Dynamics Model</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E3F1CDEC-C3B5-D14D-AC5D-F46E068AFBF2}"/>
                  </a:ext>
                </a:extLst>
              </p:cNvPr>
              <p:cNvSpPr>
                <a:spLocks noGrp="1"/>
              </p:cNvSpPr>
              <p:nvPr>
                <p:ph sz="half" idx="1"/>
              </p:nvPr>
            </p:nvSpPr>
            <p:spPr/>
            <p:txBody>
              <a:bodyPr/>
              <a:lstStyle/>
              <a:p>
                <a:r>
                  <a:rPr lang="zh-CN" altLang="en-US" dirty="0"/>
                  <a:t>模型：</a:t>
                </a:r>
                <a:r>
                  <a:rPr lang="en-US" altLang="zh-CN" dirty="0"/>
                  <a:t>decoder-only </a:t>
                </a:r>
                <a:r>
                  <a:rPr lang="zh-CN" altLang="en-US" dirty="0"/>
                  <a:t>的 </a:t>
                </a:r>
                <a:r>
                  <a:rPr lang="en-US" altLang="zh-CN" dirty="0" err="1"/>
                  <a:t>MaskGIT</a:t>
                </a:r>
                <a:r>
                  <a:rPr lang="en-US" altLang="zh-CN" dirty="0"/>
                  <a:t> (Chang et al., 2022) ST-Transformer</a:t>
                </a:r>
                <a:r>
                  <a:rPr lang="zh-CN" altLang="en-US" dirty="0"/>
                  <a:t>；输入 </a:t>
                </a:r>
                <a:r>
                  <a:rPr lang="en-US" altLang="zh-CN" dirty="0"/>
                  <a:t>Tokenizer</a:t>
                </a:r>
                <a:r>
                  <a:rPr lang="zh-CN" altLang="en-US" dirty="0"/>
                  <a:t> 后的视频空间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r>
                          <m:rPr>
                            <m:sty m:val="p"/>
                          </m:rPr>
                          <a:rPr lang="en-US" altLang="zh-CN" i="1">
                            <a:latin typeface="Cambria Math" panose="02040503050406030204" pitchFamily="18" charset="0"/>
                          </a:rPr>
                          <m:t>t</m:t>
                        </m:r>
                        <m:r>
                          <a:rPr lang="en-US" altLang="zh-CN" i="1">
                            <a:latin typeface="Cambria Math" panose="02040503050406030204" pitchFamily="18" charset="0"/>
                          </a:rPr>
                          <m:t>−1</m:t>
                        </m:r>
                      </m:sub>
                    </m:sSub>
                  </m:oMath>
                </a14:m>
                <a:r>
                  <a:rPr lang="zh-CN" altLang="en-US" dirty="0"/>
                  <a:t> 和动态概率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e>
                      <m:sub>
                        <m:r>
                          <a:rPr lang="en-US" altLang="zh-CN" i="1">
                            <a:latin typeface="Cambria Math" panose="02040503050406030204" pitchFamily="18" charset="0"/>
                          </a:rPr>
                          <m:t>1:</m:t>
                        </m:r>
                        <m:r>
                          <a:rPr lang="en-US" altLang="zh-CN" i="1">
                            <a:latin typeface="Cambria Math" panose="02040503050406030204" pitchFamily="18" charset="0"/>
                          </a:rPr>
                          <m:t>𝑡</m:t>
                        </m:r>
                      </m:sub>
                    </m:sSub>
                  </m:oMath>
                </a14:m>
                <a:r>
                  <a:rPr lang="zh-CN" altLang="en-US" dirty="0"/>
                  <a:t>，输出下一帧的</a:t>
                </a:r>
                <a:r>
                  <a:rPr lang="en-US" altLang="zh-CN" dirty="0"/>
                  <a:t>Tokenizer</a:t>
                </a:r>
                <a:r>
                  <a:rPr lang="zh-CN" altLang="en-US" dirty="0"/>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𝑡</m:t>
                        </m:r>
                      </m:sub>
                    </m:sSub>
                  </m:oMath>
                </a14:m>
                <a:r>
                  <a:rPr lang="zh-CN" altLang="en-US" dirty="0"/>
                  <a:t> 和真实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𝑧</m:t>
                            </m:r>
                          </m:e>
                        </m:acc>
                      </m:e>
                      <m:sub>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sub>
                    </m:sSub>
                    <m:r>
                      <a:rPr lang="en-US" altLang="zh-CN" i="1">
                        <a:latin typeface="Cambria Math" panose="02040503050406030204" pitchFamily="18" charset="0"/>
                      </a:rPr>
                      <m:t> </m:t>
                    </m:r>
                  </m:oMath>
                </a14:m>
                <a:r>
                  <a:rPr lang="zh-CN" altLang="en-US" dirty="0"/>
                  <a:t>进行比较计算 </a:t>
                </a:r>
                <a:r>
                  <a:rPr lang="en-US" altLang="zh-CN" dirty="0"/>
                  <a:t>Loss</a:t>
                </a:r>
                <a:r>
                  <a:rPr lang="zh-CN" altLang="en-US" dirty="0"/>
                  <a:t>。</a:t>
                </a:r>
              </a:p>
              <a:p>
                <a:endParaRPr lang="zh-CN" altLang="en-US" dirty="0"/>
              </a:p>
            </p:txBody>
          </p:sp>
        </mc:Choice>
        <mc:Fallback xmlns="">
          <p:sp>
            <p:nvSpPr>
              <p:cNvPr id="5" name="内容占位符 4">
                <a:extLst>
                  <a:ext uri="{FF2B5EF4-FFF2-40B4-BE49-F238E27FC236}">
                    <a16:creationId xmlns:a16="http://schemas.microsoft.com/office/drawing/2014/main" id="{E3F1CDEC-C3B5-D14D-AC5D-F46E068AFBF2}"/>
                  </a:ext>
                </a:extLst>
              </p:cNvPr>
              <p:cNvSpPr>
                <a:spLocks noGrp="1" noRot="1" noChangeAspect="1" noMove="1" noResize="1" noEditPoints="1" noAdjustHandles="1" noChangeArrowheads="1" noChangeShapeType="1" noTextEdit="1"/>
              </p:cNvSpPr>
              <p:nvPr>
                <p:ph sz="half" idx="1"/>
              </p:nvPr>
            </p:nvSpPr>
            <p:spPr>
              <a:blipFill>
                <a:blip r:embed="rId2"/>
                <a:stretch>
                  <a:fillRect l="-347" r="-11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1424DC9-5E73-354F-AF27-E56A0CFB2918}"/>
              </a:ext>
            </a:extLst>
          </p:cNvPr>
          <p:cNvPicPr>
            <a:picLocks noChangeAspect="1"/>
          </p:cNvPicPr>
          <p:nvPr/>
        </p:nvPicPr>
        <p:blipFill>
          <a:blip r:embed="rId3"/>
          <a:stretch>
            <a:fillRect/>
          </a:stretch>
        </p:blipFill>
        <p:spPr>
          <a:xfrm>
            <a:off x="2828771" y="3150870"/>
            <a:ext cx="6553200" cy="2933700"/>
          </a:xfrm>
          <a:prstGeom prst="rect">
            <a:avLst/>
          </a:prstGeom>
        </p:spPr>
      </p:pic>
    </p:spTree>
    <p:extLst>
      <p:ext uri="{BB962C8B-B14F-4D97-AF65-F5344CB8AC3E}">
        <p14:creationId xmlns:p14="http://schemas.microsoft.com/office/powerpoint/2010/main" val="366007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学习流程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b="1" dirty="0"/>
              <a:t>训练过程：</a:t>
            </a:r>
            <a:r>
              <a:rPr lang="en-US" altLang="zh-CN" b="1" dirty="0"/>
              <a:t>1</a:t>
            </a:r>
            <a:r>
              <a:rPr lang="zh-CN" altLang="en-US" b="1" dirty="0"/>
              <a:t>）</a:t>
            </a:r>
            <a:r>
              <a:rPr lang="zh-CN" altLang="en-US" dirty="0"/>
              <a:t>学习 </a:t>
            </a:r>
            <a:r>
              <a:rPr lang="en-US" altLang="zh-CN" dirty="0"/>
              <a:t>video tokenizer</a:t>
            </a:r>
            <a:r>
              <a:rPr lang="zh-CN" altLang="en-US" dirty="0"/>
              <a:t>，</a:t>
            </a:r>
            <a:r>
              <a:rPr lang="en-US" altLang="zh-CN" dirty="0"/>
              <a:t>2</a:t>
            </a:r>
            <a:r>
              <a:rPr lang="zh-CN" altLang="en-US" dirty="0"/>
              <a:t>）联合训练 </a:t>
            </a:r>
            <a:r>
              <a:rPr lang="en-US" altLang="zh-CN" dirty="0"/>
              <a:t>latent action model </a:t>
            </a:r>
            <a:r>
              <a:rPr lang="zh-CN" altLang="en-US" dirty="0"/>
              <a:t>和 </a:t>
            </a:r>
            <a:r>
              <a:rPr lang="en-US" altLang="zh-CN" dirty="0"/>
              <a:t>dynamics model</a:t>
            </a:r>
            <a:r>
              <a:rPr lang="zh-CN" altLang="en-US" dirty="0"/>
              <a:t>；</a:t>
            </a:r>
            <a:endParaRPr lang="en-US" altLang="zh-CN" sz="1600" dirty="0"/>
          </a:p>
          <a:p>
            <a:pPr lvl="1"/>
            <a:r>
              <a:rPr lang="zh-CN" altLang="en-US" sz="1400" b="1" dirty="0"/>
              <a:t>时空视频分词器</a:t>
            </a:r>
            <a:r>
              <a:rPr lang="zh-CN" altLang="en-US" sz="1400" dirty="0"/>
              <a:t>：</a:t>
            </a:r>
            <a:r>
              <a:rPr lang="en-US" altLang="zh-CN" sz="1400" dirty="0"/>
              <a:t>Genie </a:t>
            </a:r>
            <a:r>
              <a:rPr lang="zh-CN" altLang="en-US" sz="1400" dirty="0"/>
              <a:t>首先通过时空视频分词器将原始视频帧转换为离散的 </a:t>
            </a:r>
            <a:r>
              <a:rPr lang="en-US" altLang="zh-CN" sz="1400" dirty="0"/>
              <a:t>token</a:t>
            </a:r>
            <a:r>
              <a:rPr lang="zh-CN" altLang="en-US" sz="1400" dirty="0"/>
              <a:t>。这一步骤允许模型捕捉视频中的关键视觉信息，并为其后的处理步骤提供一个统一的表示。</a:t>
            </a:r>
          </a:p>
          <a:p>
            <a:pPr lvl="1"/>
            <a:r>
              <a:rPr lang="zh-CN" altLang="en-US" sz="1400" b="1" dirty="0"/>
              <a:t>潜在动作模型（</a:t>
            </a:r>
            <a:r>
              <a:rPr lang="en-US" altLang="zh-CN" sz="1400" b="1" dirty="0"/>
              <a:t>LAM</a:t>
            </a:r>
            <a:r>
              <a:rPr lang="zh-CN" altLang="en-US" sz="1400" b="1" dirty="0"/>
              <a:t>）</a:t>
            </a:r>
            <a:r>
              <a:rPr lang="zh-CN" altLang="en-US" sz="1400" dirty="0"/>
              <a:t>：随后，模型通过潜在动作模型推理每对帧之间的潜在动作。在这个过程中，模型试图理解视频中的哪些动态变化是可控的，而不需要任何外部的动作标签。</a:t>
            </a:r>
          </a:p>
          <a:p>
            <a:pPr lvl="1"/>
            <a:r>
              <a:rPr lang="zh-CN" altLang="en-US" sz="1400" b="1" dirty="0"/>
              <a:t>动态模型训练</a:t>
            </a:r>
            <a:r>
              <a:rPr lang="zh-CN" altLang="en-US" sz="1400" dirty="0"/>
              <a:t>：在理解了潜在的交互动作后，模型会联合训练动态模型，以预测在给定潜在动作的情况下，环境的未来状态。</a:t>
            </a:r>
          </a:p>
        </p:txBody>
      </p:sp>
      <p:pic>
        <p:nvPicPr>
          <p:cNvPr id="6" name="图片 5">
            <a:extLst>
              <a:ext uri="{FF2B5EF4-FFF2-40B4-BE49-F238E27FC236}">
                <a16:creationId xmlns:a16="http://schemas.microsoft.com/office/drawing/2014/main" id="{37C74BD2-9253-D74B-8D1D-947D602478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934" y="4030186"/>
            <a:ext cx="10236894" cy="2400300"/>
          </a:xfrm>
          <a:prstGeom prst="rect">
            <a:avLst/>
          </a:prstGeom>
        </p:spPr>
      </p:pic>
    </p:spTree>
    <p:extLst>
      <p:ext uri="{BB962C8B-B14F-4D97-AF65-F5344CB8AC3E}">
        <p14:creationId xmlns:p14="http://schemas.microsoft.com/office/powerpoint/2010/main" val="3444451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E744E7-0500-3649-9323-95D22F25D401}"/>
              </a:ext>
            </a:extLst>
          </p:cNvPr>
          <p:cNvSpPr>
            <a:spLocks noGrp="1"/>
          </p:cNvSpPr>
          <p:nvPr>
            <p:ph type="title"/>
          </p:nvPr>
        </p:nvSpPr>
        <p:spPr/>
        <p:txBody>
          <a:bodyPr/>
          <a:lstStyle/>
          <a:p>
            <a:r>
              <a:rPr lang="zh-CN" altLang="en-US" dirty="0"/>
              <a:t>推理流程</a:t>
            </a:r>
          </a:p>
        </p:txBody>
      </p:sp>
      <p:sp>
        <p:nvSpPr>
          <p:cNvPr id="5" name="内容占位符 4">
            <a:extLst>
              <a:ext uri="{FF2B5EF4-FFF2-40B4-BE49-F238E27FC236}">
                <a16:creationId xmlns:a16="http://schemas.microsoft.com/office/drawing/2014/main" id="{86A7D5FA-A505-E946-AC02-73BBF7779682}"/>
              </a:ext>
            </a:extLst>
          </p:cNvPr>
          <p:cNvSpPr>
            <a:spLocks noGrp="1"/>
          </p:cNvSpPr>
          <p:nvPr>
            <p:ph sz="half" idx="1"/>
          </p:nvPr>
        </p:nvSpPr>
        <p:spPr/>
        <p:txBody>
          <a:bodyPr/>
          <a:lstStyle/>
          <a:p>
            <a:r>
              <a:rPr lang="zh-CN" altLang="en-US" dirty="0"/>
              <a:t>使用时，动作变成用户给定，不需要使用 </a:t>
            </a:r>
            <a:r>
              <a:rPr lang="en-US" altLang="zh-CN" dirty="0"/>
              <a:t>LAM </a:t>
            </a:r>
            <a:r>
              <a:rPr lang="zh-CN" altLang="en-US" dirty="0"/>
              <a:t>模块。</a:t>
            </a:r>
            <a:endParaRPr lang="en-US" altLang="zh-CN" dirty="0"/>
          </a:p>
          <a:p>
            <a:r>
              <a:rPr lang="zh-CN" altLang="en-US" dirty="0"/>
              <a:t>推理和交互：根据输入初始图像和潜在动作作为条件输入，预测下一帧。使得生成的环境可以根据用户的交互动作进行实时更新。</a:t>
            </a:r>
            <a:br>
              <a:rPr lang="zh-CN" altLang="en-US" dirty="0"/>
            </a:br>
            <a:endParaRPr lang="zh-CN" altLang="en-US" dirty="0"/>
          </a:p>
        </p:txBody>
      </p:sp>
      <p:pic>
        <p:nvPicPr>
          <p:cNvPr id="7" name="图片 6">
            <a:extLst>
              <a:ext uri="{FF2B5EF4-FFF2-40B4-BE49-F238E27FC236}">
                <a16:creationId xmlns:a16="http://schemas.microsoft.com/office/drawing/2014/main" id="{760BF50E-445A-CB45-8ADB-4CAF4FEDBDBB}"/>
              </a:ext>
            </a:extLst>
          </p:cNvPr>
          <p:cNvPicPr>
            <a:picLocks noChangeAspect="1"/>
          </p:cNvPicPr>
          <p:nvPr/>
        </p:nvPicPr>
        <p:blipFill>
          <a:blip r:embed="rId2"/>
          <a:stretch>
            <a:fillRect/>
          </a:stretch>
        </p:blipFill>
        <p:spPr>
          <a:xfrm>
            <a:off x="1421238" y="3429000"/>
            <a:ext cx="9354285" cy="2369423"/>
          </a:xfrm>
          <a:prstGeom prst="rect">
            <a:avLst/>
          </a:prstGeom>
        </p:spPr>
      </p:pic>
    </p:spTree>
    <p:extLst>
      <p:ext uri="{BB962C8B-B14F-4D97-AF65-F5344CB8AC3E}">
        <p14:creationId xmlns:p14="http://schemas.microsoft.com/office/powerpoint/2010/main" val="158154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相关技术架构</a:t>
            </a:r>
          </a:p>
        </p:txBody>
      </p:sp>
      <p:pic>
        <p:nvPicPr>
          <p:cNvPr id="2" name="图片 1">
            <a:extLst>
              <a:ext uri="{FF2B5EF4-FFF2-40B4-BE49-F238E27FC236}">
                <a16:creationId xmlns:a16="http://schemas.microsoft.com/office/drawing/2014/main" id="{4A041459-E906-4444-9CD0-2A14E004EF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5770" y="1959664"/>
            <a:ext cx="11305222" cy="3816109"/>
          </a:xfrm>
          <a:prstGeom prst="rect">
            <a:avLst/>
          </a:prstGeom>
        </p:spPr>
      </p:pic>
    </p:spTree>
    <p:extLst>
      <p:ext uri="{BB962C8B-B14F-4D97-AF65-F5344CB8AC3E}">
        <p14:creationId xmlns:p14="http://schemas.microsoft.com/office/powerpoint/2010/main" val="148440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Genie</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创建能生成交互式、可互动的环境基础世界模型，图像 </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zh-CN" altLang="en-US" dirty="0">
                <a:solidFill>
                  <a:srgbClr val="C00000"/>
                </a:solidFill>
              </a:rPr>
              <a:t>游戏环境（</a:t>
            </a:r>
            <a:r>
              <a:rPr lang="en-US" altLang="zh-CN" dirty="0">
                <a:solidFill>
                  <a:srgbClr val="C00000"/>
                </a:solidFill>
              </a:rPr>
              <a:t>image-to-game</a:t>
            </a:r>
            <a:r>
              <a:rPr lang="zh-CN" altLang="en-US" dirty="0">
                <a:solidFill>
                  <a:srgbClr val="C00000"/>
                </a:solidFill>
              </a:rPr>
              <a:t>）：</a:t>
            </a:r>
          </a:p>
          <a:p>
            <a:pPr lvl="1"/>
            <a:r>
              <a:rPr lang="zh-CN" altLang="en-US" sz="1600" b="1" dirty="0"/>
              <a:t>生成可交互环境</a:t>
            </a:r>
            <a:r>
              <a:rPr lang="zh-CN" altLang="en-US" sz="1600" dirty="0"/>
              <a:t>：生成低像素视觉内容，创建可交互环境，允许用户通过潜在动作来控制生成的环境，从而影响下一帧图像的生成。</a:t>
            </a:r>
          </a:p>
          <a:p>
            <a:pPr lvl="1"/>
            <a:r>
              <a:rPr lang="zh-CN" altLang="en-US" sz="1600" b="1" dirty="0"/>
              <a:t>无监督学习</a:t>
            </a:r>
            <a:r>
              <a:rPr lang="zh-CN" altLang="en-US" sz="1600" dirty="0"/>
              <a:t>：通过无监督学习从视频中学习，推断生成环境中一致的潜在动作，使模型在缺乏明确动作标签下学习对动作的控制。</a:t>
            </a:r>
          </a:p>
          <a:p>
            <a:endParaRPr lang="zh-CN" altLang="en-US" dirty="0"/>
          </a:p>
        </p:txBody>
      </p:sp>
    </p:spTree>
    <p:extLst>
      <p:ext uri="{BB962C8B-B14F-4D97-AF65-F5344CB8AC3E}">
        <p14:creationId xmlns:p14="http://schemas.microsoft.com/office/powerpoint/2010/main" val="1811849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7F83C0B-201B-9144-8ADB-6E49DB68C67B}"/>
              </a:ext>
            </a:extLst>
          </p:cNvPr>
          <p:cNvSpPr>
            <a:spLocks noGrp="1"/>
          </p:cNvSpPr>
          <p:nvPr>
            <p:ph type="title"/>
          </p:nvPr>
        </p:nvSpPr>
        <p:spPr/>
        <p:txBody>
          <a:bodyPr/>
          <a:lstStyle/>
          <a:p>
            <a:r>
              <a:rPr lang="zh-CN" altLang="en-US" dirty="0"/>
              <a:t>技术问题与讨论</a:t>
            </a:r>
          </a:p>
        </p:txBody>
      </p:sp>
      <p:sp>
        <p:nvSpPr>
          <p:cNvPr id="5" name="内容占位符 4">
            <a:extLst>
              <a:ext uri="{FF2B5EF4-FFF2-40B4-BE49-F238E27FC236}">
                <a16:creationId xmlns:a16="http://schemas.microsoft.com/office/drawing/2014/main" id="{76F57328-B986-FA4E-BEBC-D7978F8BA86D}"/>
              </a:ext>
            </a:extLst>
          </p:cNvPr>
          <p:cNvSpPr>
            <a:spLocks noGrp="1"/>
          </p:cNvSpPr>
          <p:nvPr>
            <p:ph sz="half" idx="1"/>
          </p:nvPr>
        </p:nvSpPr>
        <p:spPr/>
        <p:txBody>
          <a:bodyPr/>
          <a:lstStyle/>
          <a:p>
            <a:r>
              <a:rPr lang="en-US" altLang="zh-CN" dirty="0">
                <a:solidFill>
                  <a:srgbClr val="C00000"/>
                </a:solidFill>
              </a:rPr>
              <a:t>Scaling</a:t>
            </a:r>
            <a:r>
              <a:rPr lang="zh-CN" altLang="en-US" dirty="0">
                <a:solidFill>
                  <a:srgbClr val="C00000"/>
                </a:solidFill>
              </a:rPr>
              <a:t> </a:t>
            </a:r>
            <a:r>
              <a:rPr lang="en-US" altLang="zh-CN" dirty="0">
                <a:solidFill>
                  <a:srgbClr val="C00000"/>
                </a:solidFill>
              </a:rPr>
              <a:t>Law</a:t>
            </a:r>
            <a:r>
              <a:rPr lang="zh-CN" altLang="en-US" dirty="0">
                <a:solidFill>
                  <a:srgbClr val="C00000"/>
                </a:solidFill>
              </a:rPr>
              <a:t>：</a:t>
            </a:r>
            <a:r>
              <a:rPr lang="zh-CN" altLang="en-US" dirty="0"/>
              <a:t>更大的数据集上训练、更大的 </a:t>
            </a:r>
            <a:r>
              <a:rPr lang="en-US" altLang="zh-CN" dirty="0"/>
              <a:t>Video</a:t>
            </a:r>
            <a:r>
              <a:rPr lang="zh-CN" altLang="en-US" dirty="0"/>
              <a:t> </a:t>
            </a:r>
            <a:r>
              <a:rPr lang="en-US" altLang="zh-CN" dirty="0"/>
              <a:t>Encoder</a:t>
            </a:r>
            <a:r>
              <a:rPr lang="zh-CN" altLang="en-US" dirty="0"/>
              <a:t> 和 </a:t>
            </a:r>
            <a:r>
              <a:rPr lang="en-US" altLang="zh-CN" dirty="0"/>
              <a:t>latent</a:t>
            </a:r>
            <a:r>
              <a:rPr lang="zh-CN" altLang="en-US" dirty="0"/>
              <a:t> </a:t>
            </a:r>
            <a:r>
              <a:rPr lang="en-US" altLang="zh-CN" dirty="0"/>
              <a:t>action</a:t>
            </a:r>
            <a:r>
              <a:rPr lang="zh-CN" altLang="en-US" dirty="0"/>
              <a:t> 模型；</a:t>
            </a:r>
            <a:endParaRPr lang="en-US" altLang="zh-CN" dirty="0"/>
          </a:p>
          <a:p>
            <a:r>
              <a:rPr lang="zh-CN" altLang="en-US" dirty="0">
                <a:solidFill>
                  <a:srgbClr val="C00000"/>
                </a:solidFill>
              </a:rPr>
              <a:t>交互方式：</a:t>
            </a:r>
            <a:r>
              <a:rPr lang="zh-CN" altLang="en-US" dirty="0"/>
              <a:t>利用视频学习未来动作把 </a:t>
            </a:r>
            <a:r>
              <a:rPr lang="en-US" altLang="zh-CN" dirty="0"/>
              <a:t>RL</a:t>
            </a:r>
            <a:r>
              <a:rPr lang="zh-CN" altLang="en-US" dirty="0"/>
              <a:t> 的环境节省了，但是交互方式受限于游戏视频；</a:t>
            </a:r>
            <a:endParaRPr lang="en-US" altLang="zh-CN" dirty="0"/>
          </a:p>
          <a:p>
            <a:endParaRPr lang="en-US" altLang="zh-CN" dirty="0"/>
          </a:p>
          <a:p>
            <a:r>
              <a:rPr lang="zh-CN" altLang="en-US" dirty="0">
                <a:solidFill>
                  <a:srgbClr val="C00000"/>
                </a:solidFill>
              </a:rPr>
              <a:t>数据：</a:t>
            </a:r>
            <a:r>
              <a:rPr lang="zh-CN" altLang="en-US" dirty="0"/>
              <a:t>除了音、视、图、文以外，动作空间 </a:t>
            </a:r>
            <a:r>
              <a:rPr lang="en-US" altLang="zh-CN" dirty="0"/>
              <a:t>Action</a:t>
            </a:r>
            <a:r>
              <a:rPr lang="zh-CN" altLang="en-US" dirty="0"/>
              <a:t> </a:t>
            </a:r>
            <a:r>
              <a:rPr lang="en-US" altLang="zh-CN" dirty="0"/>
              <a:t>Space</a:t>
            </a:r>
            <a:r>
              <a:rPr lang="zh-CN" altLang="en-US" dirty="0"/>
              <a:t> 也可以作为一种新模态；</a:t>
            </a:r>
            <a:endParaRPr lang="en-US" altLang="zh-CN" dirty="0"/>
          </a:p>
          <a:p>
            <a:r>
              <a:rPr lang="zh-CN" altLang="en-US" dirty="0">
                <a:solidFill>
                  <a:srgbClr val="C00000"/>
                </a:solidFill>
              </a:rPr>
              <a:t>算力：</a:t>
            </a:r>
            <a:r>
              <a:rPr lang="zh-CN" altLang="en-US" dirty="0"/>
              <a:t>视频对算力需求随世界模型出现而涌现，视频生成和压缩会消耗大量算力（</a:t>
            </a:r>
            <a:r>
              <a:rPr lang="en-US" altLang="zh-CN" dirty="0"/>
              <a:t>CPU+AI</a:t>
            </a:r>
            <a:r>
              <a:rPr lang="zh-CN" altLang="en-US" dirty="0"/>
              <a:t>）；</a:t>
            </a:r>
            <a:endParaRPr lang="en-US" altLang="zh-CN" dirty="0"/>
          </a:p>
          <a:p>
            <a:r>
              <a:rPr lang="zh-CN" altLang="en-US" dirty="0">
                <a:solidFill>
                  <a:srgbClr val="C00000"/>
                </a:solidFill>
              </a:rPr>
              <a:t>模型：</a:t>
            </a:r>
            <a:r>
              <a:rPr lang="zh-CN" altLang="en-US" dirty="0"/>
              <a:t>通过视频 </a:t>
            </a:r>
            <a:r>
              <a:rPr lang="en-US" altLang="zh-CN" dirty="0"/>
              <a:t>Latent</a:t>
            </a:r>
            <a:r>
              <a:rPr lang="zh-CN" altLang="en-US" dirty="0"/>
              <a:t> </a:t>
            </a:r>
            <a:r>
              <a:rPr lang="en-US" altLang="zh-CN" dirty="0"/>
              <a:t>space</a:t>
            </a:r>
            <a:r>
              <a:rPr lang="zh-CN" altLang="en-US" dirty="0"/>
              <a:t> 来学习具体 </a:t>
            </a:r>
            <a:r>
              <a:rPr lang="en-US" altLang="zh-CN" dirty="0"/>
              <a:t>action</a:t>
            </a:r>
            <a:r>
              <a:rPr lang="zh-CN" altLang="en-US" dirty="0"/>
              <a:t> 构建世界模型 </a:t>
            </a:r>
            <a:r>
              <a:rPr lang="en-US" altLang="zh-CN" dirty="0"/>
              <a:t>AG</a:t>
            </a:r>
            <a:r>
              <a:rPr lang="zh-CN" altLang="en-US" dirty="0"/>
              <a:t> 或许是一个方向；</a:t>
            </a:r>
            <a:endParaRPr lang="en-US" altLang="zh-CN" dirty="0"/>
          </a:p>
          <a:p>
            <a:endParaRPr lang="zh-CN" altLang="en-US" dirty="0"/>
          </a:p>
        </p:txBody>
      </p:sp>
    </p:spTree>
    <p:extLst>
      <p:ext uri="{BB962C8B-B14F-4D97-AF65-F5344CB8AC3E}">
        <p14:creationId xmlns:p14="http://schemas.microsoft.com/office/powerpoint/2010/main" val="3109558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2.</a:t>
            </a:r>
            <a:r>
              <a:rPr lang="zh-CN" altLang="en-US" dirty="0"/>
              <a:t> </a:t>
            </a:r>
            <a:r>
              <a:rPr lang="en-US" altLang="zh-CN" dirty="0">
                <a:latin typeface="Gill Sans MT" panose="020B0502020104020203" pitchFamily="34" charset="0"/>
              </a:rPr>
              <a:t>I-JEPA</a:t>
            </a:r>
            <a:r>
              <a:rPr lang="zh-CN" altLang="en-US" dirty="0">
                <a:latin typeface="Gill Sans MT" panose="020B0502020104020203" pitchFamily="34" charset="0"/>
              </a:rPr>
              <a:t> </a:t>
            </a:r>
            <a:endParaRPr lang="en-US" altLang="zh-CN" dirty="0">
              <a:latin typeface="Gill Sans MT" panose="020B0502020104020203" pitchFamily="34" charset="0"/>
            </a:endParaRPr>
          </a:p>
          <a:p>
            <a:r>
              <a:rPr lang="en-US" altLang="zh-CN" dirty="0">
                <a:latin typeface="Gill Sans MT" panose="020B0502020104020203" pitchFamily="34" charset="0"/>
              </a:rPr>
              <a:t>V-JEPA</a:t>
            </a:r>
            <a:r>
              <a:rPr lang="zh-CN" altLang="en-US" dirty="0">
                <a:latin typeface="Gill Sans MT" panose="020B0502020104020203" pitchFamily="34" charset="0"/>
              </a:rPr>
              <a:t> 解读</a:t>
            </a:r>
            <a:endParaRPr lang="zh-CN" altLang="en-US" dirty="0"/>
          </a:p>
        </p:txBody>
      </p:sp>
    </p:spTree>
    <p:extLst>
      <p:ext uri="{BB962C8B-B14F-4D97-AF65-F5344CB8AC3E}">
        <p14:creationId xmlns:p14="http://schemas.microsoft.com/office/powerpoint/2010/main" val="148000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DCC9C-B074-2B47-BA1F-D57C3F7DECFC}"/>
              </a:ext>
            </a:extLst>
          </p:cNvPr>
          <p:cNvSpPr>
            <a:spLocks noGrp="1"/>
          </p:cNvSpPr>
          <p:nvPr>
            <p:ph type="title"/>
          </p:nvPr>
        </p:nvSpPr>
        <p:spPr>
          <a:xfrm>
            <a:off x="623635" y="558414"/>
            <a:ext cx="10963473" cy="589190"/>
          </a:xfrm>
        </p:spPr>
        <p:txBody>
          <a:bodyPr/>
          <a:lstStyle/>
          <a:p>
            <a:r>
              <a:rPr lang="en-US" altLang="zh-CN" dirty="0"/>
              <a:t>Joint Embedding Predictive Architectures</a:t>
            </a:r>
            <a:r>
              <a:rPr lang="zh-CN" altLang="en-US" dirty="0"/>
              <a:t> 联合嵌入预测架构</a:t>
            </a:r>
            <a:endParaRPr kumimoji="1" lang="zh-CN" altLang="en-US" dirty="0"/>
          </a:p>
        </p:txBody>
      </p:sp>
      <p:sp>
        <p:nvSpPr>
          <p:cNvPr id="5" name="内容占位符 4">
            <a:extLst>
              <a:ext uri="{FF2B5EF4-FFF2-40B4-BE49-F238E27FC236}">
                <a16:creationId xmlns:a16="http://schemas.microsoft.com/office/drawing/2014/main" id="{D07AFAA2-1171-EB4D-88F9-60716F6932BB}"/>
              </a:ext>
            </a:extLst>
          </p:cNvPr>
          <p:cNvSpPr>
            <a:spLocks noGrp="1"/>
          </p:cNvSpPr>
          <p:nvPr>
            <p:ph sz="half" idx="1"/>
          </p:nvPr>
        </p:nvSpPr>
        <p:spPr/>
        <p:txBody>
          <a:bodyPr/>
          <a:lstStyle/>
          <a:p>
            <a:r>
              <a:rPr lang="zh-CN" altLang="en-US" dirty="0"/>
              <a:t>相关 </a:t>
            </a:r>
            <a:r>
              <a:rPr lang="en-US" altLang="zh-CN" dirty="0"/>
              <a:t>JEPA </a:t>
            </a:r>
            <a:r>
              <a:rPr lang="zh-CN" altLang="en-US" dirty="0"/>
              <a:t>架构及 </a:t>
            </a:r>
            <a:r>
              <a:rPr lang="en-US" altLang="zh-CN" dirty="0"/>
              <a:t>I-JEPA / V-JPA </a:t>
            </a:r>
            <a:r>
              <a:rPr lang="zh-CN" altLang="en-US" dirty="0"/>
              <a:t>模型主打“预测能力”，号称可以以“人类理解”方式，利用抽象性高效预测生成图片 </a:t>
            </a:r>
            <a:r>
              <a:rPr lang="en-US" altLang="zh-CN" dirty="0"/>
              <a:t>/ </a:t>
            </a:r>
            <a:r>
              <a:rPr lang="zh-CN" altLang="en-US" dirty="0"/>
              <a:t>视频中被遮蔽的部分，从而让模型在填充间学习场景，进一步预测未来事件或动作，进而达到对世界更深层次的理解。</a:t>
            </a:r>
            <a:endParaRPr lang="en-US" altLang="zh-CN" dirty="0"/>
          </a:p>
          <a:p>
            <a:pPr marL="939606" lvl="2" indent="-342900">
              <a:buFont typeface="+mj-lt"/>
              <a:buAutoNum type="arabicPeriod"/>
            </a:pPr>
            <a:r>
              <a:rPr lang="en-US" altLang="zh-CN" sz="1800" dirty="0">
                <a:solidFill>
                  <a:srgbClr val="C00000"/>
                </a:solidFill>
              </a:rPr>
              <a:t>2022</a:t>
            </a:r>
            <a:r>
              <a:rPr lang="zh-CN" altLang="en-US" sz="1800" dirty="0">
                <a:solidFill>
                  <a:srgbClr val="C00000"/>
                </a:solidFill>
              </a:rPr>
              <a:t> 年 </a:t>
            </a:r>
            <a:r>
              <a:rPr lang="en-US" altLang="zh-CN" sz="1800" dirty="0">
                <a:solidFill>
                  <a:srgbClr val="C00000"/>
                </a:solidFill>
              </a:rPr>
              <a:t>6</a:t>
            </a:r>
            <a:r>
              <a:rPr lang="zh-CN" altLang="en-US" sz="1800" dirty="0">
                <a:solidFill>
                  <a:srgbClr val="C00000"/>
                </a:solidFill>
              </a:rPr>
              <a:t> 月：</a:t>
            </a:r>
            <a:r>
              <a:rPr lang="zh-CN" altLang="en-US" sz="1800" dirty="0"/>
              <a:t>发布 </a:t>
            </a:r>
            <a:r>
              <a:rPr lang="en-US" altLang="zh-CN" sz="1800" dirty="0"/>
              <a:t>A Path Towards Autonomous Machine Intelligence</a:t>
            </a:r>
            <a:r>
              <a:rPr lang="zh-CN" altLang="en-US" sz="1800" dirty="0"/>
              <a:t> 定义世界模型和 </a:t>
            </a:r>
            <a:r>
              <a:rPr lang="en-US" altLang="zh-CN" sz="1800" dirty="0"/>
              <a:t>JEPA</a:t>
            </a:r>
            <a:r>
              <a:rPr lang="zh-CN" altLang="en-US" sz="1800" dirty="0"/>
              <a:t> 架构；</a:t>
            </a:r>
            <a:endParaRPr lang="en-US" altLang="zh-CN" sz="1800" dirty="0"/>
          </a:p>
          <a:p>
            <a:pPr marL="939606" lvl="2" indent="-342900">
              <a:buFont typeface="+mj-lt"/>
              <a:buAutoNum type="arabicPeriod"/>
            </a:pPr>
            <a:r>
              <a:rPr lang="en-US" altLang="zh-CN" sz="1800" dirty="0">
                <a:solidFill>
                  <a:srgbClr val="C00000"/>
                </a:solidFill>
              </a:rPr>
              <a:t>2023 </a:t>
            </a:r>
            <a:r>
              <a:rPr lang="zh-CN" altLang="en-US" sz="1800" dirty="0">
                <a:solidFill>
                  <a:srgbClr val="C00000"/>
                </a:solidFill>
              </a:rPr>
              <a:t>年 </a:t>
            </a:r>
            <a:r>
              <a:rPr lang="en-US" altLang="zh-CN" sz="1800" dirty="0">
                <a:solidFill>
                  <a:srgbClr val="C00000"/>
                </a:solidFill>
              </a:rPr>
              <a:t>4 </a:t>
            </a:r>
            <a:r>
              <a:rPr lang="zh-CN" altLang="en-US" sz="1800" dirty="0">
                <a:solidFill>
                  <a:srgbClr val="C00000"/>
                </a:solidFill>
              </a:rPr>
              <a:t>月：</a:t>
            </a:r>
            <a:r>
              <a:rPr lang="zh-CN" altLang="en-US" sz="1800" dirty="0"/>
              <a:t>推出基于世界模型概念模型 </a:t>
            </a:r>
            <a:r>
              <a:rPr lang="en-US" altLang="zh-CN" sz="1800" dirty="0"/>
              <a:t>I-JEPA</a:t>
            </a:r>
            <a:r>
              <a:rPr lang="zh-CN" altLang="en-US" sz="1800" dirty="0"/>
              <a:t>，通过真实世界图像学习潜在抽象表征；</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2</a:t>
            </a:r>
            <a:r>
              <a:rPr lang="zh-CN" altLang="en-US" sz="1800" dirty="0">
                <a:solidFill>
                  <a:srgbClr val="C00000"/>
                </a:solidFill>
              </a:rPr>
              <a:t> 月：</a:t>
            </a:r>
            <a:r>
              <a:rPr lang="en-US" altLang="zh-CN" sz="1800" dirty="0"/>
              <a:t>Sora </a:t>
            </a:r>
            <a:r>
              <a:rPr lang="zh-CN" altLang="en-US" sz="1800" dirty="0"/>
              <a:t>发布后第二天推出视频模型 </a:t>
            </a:r>
            <a:r>
              <a:rPr lang="en-US" altLang="zh-CN" sz="1800" dirty="0"/>
              <a:t>V-JEPA</a:t>
            </a:r>
            <a:r>
              <a:rPr lang="zh-CN" altLang="en-US" sz="1800" dirty="0"/>
              <a:t>，让机器通过学习视频了解世界运作方式。</a:t>
            </a:r>
            <a:endParaRPr lang="en-US" altLang="zh-CN" sz="1800" dirty="0"/>
          </a:p>
          <a:p>
            <a:pPr marL="939606" lvl="2" indent="-342900">
              <a:buFont typeface="+mj-lt"/>
              <a:buAutoNum type="arabicPeriod"/>
            </a:pPr>
            <a:r>
              <a:rPr lang="en-US" altLang="zh-CN" sz="1800" dirty="0">
                <a:solidFill>
                  <a:srgbClr val="C00000"/>
                </a:solidFill>
              </a:rPr>
              <a:t>2024</a:t>
            </a:r>
            <a:r>
              <a:rPr lang="zh-CN" altLang="en-US" sz="1800" dirty="0">
                <a:solidFill>
                  <a:srgbClr val="C00000"/>
                </a:solidFill>
              </a:rPr>
              <a:t> 年 </a:t>
            </a:r>
            <a:r>
              <a:rPr lang="en-US" altLang="zh-CN" sz="1800" dirty="0">
                <a:solidFill>
                  <a:srgbClr val="C00000"/>
                </a:solidFill>
              </a:rPr>
              <a:t>3</a:t>
            </a:r>
            <a:r>
              <a:rPr lang="zh-CN" altLang="en-US" sz="1800" dirty="0">
                <a:solidFill>
                  <a:srgbClr val="C00000"/>
                </a:solidFill>
              </a:rPr>
              <a:t> 月 </a:t>
            </a:r>
            <a:r>
              <a:rPr lang="en-US" altLang="zh-CN" sz="1800" dirty="0">
                <a:solidFill>
                  <a:srgbClr val="C00000"/>
                </a:solidFill>
              </a:rPr>
              <a:t>1</a:t>
            </a:r>
            <a:r>
              <a:rPr lang="zh-CN" altLang="en-US" sz="1800" dirty="0">
                <a:solidFill>
                  <a:srgbClr val="C00000"/>
                </a:solidFill>
              </a:rPr>
              <a:t>日：</a:t>
            </a:r>
            <a:r>
              <a:rPr lang="zh-CN" altLang="en-US" sz="1800" dirty="0"/>
              <a:t>发布 </a:t>
            </a:r>
            <a:r>
              <a:rPr lang="en-US" altLang="zh-CN" sz="1800" dirty="0"/>
              <a:t>IWM</a:t>
            </a:r>
            <a:r>
              <a:rPr lang="zh-CN" altLang="en-US" sz="1800" dirty="0"/>
              <a:t> 图像世界模型，揭示利用世界模型进行表征学习，赋予世界模型的更大容量可以直接影响所学表征的抽象程度。 </a:t>
            </a:r>
          </a:p>
        </p:txBody>
      </p:sp>
      <p:sp>
        <p:nvSpPr>
          <p:cNvPr id="3" name="下箭头 2">
            <a:extLst>
              <a:ext uri="{FF2B5EF4-FFF2-40B4-BE49-F238E27FC236}">
                <a16:creationId xmlns:a16="http://schemas.microsoft.com/office/drawing/2014/main" id="{C05D300E-CABD-FA43-A483-BE66E4396B9B}"/>
              </a:ext>
            </a:extLst>
          </p:cNvPr>
          <p:cNvSpPr/>
          <p:nvPr/>
        </p:nvSpPr>
        <p:spPr>
          <a:xfrm>
            <a:off x="609655" y="2879047"/>
            <a:ext cx="537210" cy="25127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85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lstStyle/>
          <a:p>
            <a:pPr>
              <a:lnSpc>
                <a:spcPct val="100000"/>
              </a:lnSpc>
            </a:pPr>
            <a:r>
              <a:rPr lang="en-US" altLang="zh-CN" dirty="0"/>
              <a:t>1.</a:t>
            </a:r>
            <a:r>
              <a:rPr lang="zh-CN" altLang="en-US" dirty="0">
                <a:latin typeface="Gill Sans MT" panose="020B0502020104020203" pitchFamily="34" charset="0"/>
              </a:rPr>
              <a:t>世界模型</a:t>
            </a:r>
            <a:endParaRPr lang="en-US" altLang="zh-CN" dirty="0">
              <a:latin typeface="Gill Sans MT" panose="020B0502020104020203" pitchFamily="34" charset="0"/>
            </a:endParaRPr>
          </a:p>
          <a:p>
            <a:pPr>
              <a:lnSpc>
                <a:spcPct val="100000"/>
              </a:lnSpc>
            </a:pPr>
            <a:r>
              <a:rPr lang="zh-CN" altLang="en-US" dirty="0">
                <a:latin typeface="Gill Sans MT" panose="020B0502020104020203" pitchFamily="34" charset="0"/>
              </a:rPr>
              <a:t>之争与定义</a:t>
            </a:r>
          </a:p>
        </p:txBody>
      </p:sp>
      <p:sp>
        <p:nvSpPr>
          <p:cNvPr id="2" name="矩形 1">
            <a:extLst>
              <a:ext uri="{FF2B5EF4-FFF2-40B4-BE49-F238E27FC236}">
                <a16:creationId xmlns:a16="http://schemas.microsoft.com/office/drawing/2014/main" id="{A6BFB29C-A848-1349-A567-60B207B63D75}"/>
              </a:ext>
            </a:extLst>
          </p:cNvPr>
          <p:cNvSpPr/>
          <p:nvPr/>
        </p:nvSpPr>
        <p:spPr>
          <a:xfrm>
            <a:off x="2175641" y="5273326"/>
            <a:ext cx="8861809" cy="369332"/>
          </a:xfrm>
          <a:prstGeom prst="rect">
            <a:avLst/>
          </a:prstGeom>
        </p:spPr>
        <p:txBody>
          <a:bodyPr wrap="square">
            <a:spAutoFit/>
          </a:bodyPr>
          <a:lstStyle/>
          <a:p>
            <a:r>
              <a:rPr lang="en-US" altLang="zh-CN" dirty="0">
                <a:latin typeface="Gill Sans MT" panose="020B0502020104020203" pitchFamily="34" charset="0"/>
                <a:hlinkClick r:id="rId2">
                  <a:extLst>
                    <a:ext uri="{A12FA001-AC4F-418D-AE19-62706E023703}">
                      <ahyp:hlinkClr xmlns:ahyp="http://schemas.microsoft.com/office/drawing/2018/hyperlinkcolor" val="tx"/>
                    </a:ext>
                  </a:extLst>
                </a:hlinkClick>
              </a:rPr>
              <a:t>https://artificialcognition.net/posts/video-generation-world-simulators/#concluding-thoughts</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8223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2081979-F7CC-BD4A-AC47-CF5F436FC11E}"/>
              </a:ext>
            </a:extLst>
          </p:cNvPr>
          <p:cNvPicPr>
            <a:picLocks noChangeAspect="1"/>
          </p:cNvPicPr>
          <p:nvPr/>
        </p:nvPicPr>
        <p:blipFill>
          <a:blip r:embed="rId2"/>
          <a:stretch>
            <a:fillRect/>
          </a:stretch>
        </p:blipFill>
        <p:spPr>
          <a:xfrm>
            <a:off x="590976" y="1353645"/>
            <a:ext cx="6222519" cy="2398548"/>
          </a:xfrm>
          <a:prstGeom prst="rect">
            <a:avLst/>
          </a:prstGeom>
        </p:spPr>
      </p:pic>
      <p:sp>
        <p:nvSpPr>
          <p:cNvPr id="2" name="标题 1">
            <a:extLst>
              <a:ext uri="{FF2B5EF4-FFF2-40B4-BE49-F238E27FC236}">
                <a16:creationId xmlns:a16="http://schemas.microsoft.com/office/drawing/2014/main" id="{7DBB1EEE-F896-CE42-8EE4-F515C6E2C20F}"/>
              </a:ext>
            </a:extLst>
          </p:cNvPr>
          <p:cNvSpPr>
            <a:spLocks noGrp="1"/>
          </p:cNvSpPr>
          <p:nvPr>
            <p:ph type="title"/>
          </p:nvPr>
        </p:nvSpPr>
        <p:spPr/>
        <p:txBody>
          <a:bodyPr/>
          <a:lstStyle/>
          <a:p>
            <a:r>
              <a:rPr kumimoji="1" lang="en-US" altLang="zh-CN" dirty="0"/>
              <a:t>reinforcement learning</a:t>
            </a:r>
            <a:r>
              <a:rPr kumimoji="1" lang="zh-CN" altLang="en-US" dirty="0"/>
              <a:t> 强化学习</a:t>
            </a:r>
          </a:p>
        </p:txBody>
      </p:sp>
      <p:pic>
        <p:nvPicPr>
          <p:cNvPr id="5" name="图片 4">
            <a:extLst>
              <a:ext uri="{FF2B5EF4-FFF2-40B4-BE49-F238E27FC236}">
                <a16:creationId xmlns:a16="http://schemas.microsoft.com/office/drawing/2014/main" id="{6463FDBE-7BA4-4348-8552-D9007F8023F9}"/>
              </a:ext>
            </a:extLst>
          </p:cNvPr>
          <p:cNvPicPr>
            <a:picLocks noChangeAspect="1"/>
          </p:cNvPicPr>
          <p:nvPr/>
        </p:nvPicPr>
        <p:blipFill>
          <a:blip r:embed="rId3"/>
          <a:stretch>
            <a:fillRect/>
          </a:stretch>
        </p:blipFill>
        <p:spPr>
          <a:xfrm>
            <a:off x="5517931" y="3578362"/>
            <a:ext cx="5904378" cy="2779659"/>
          </a:xfrm>
          <a:prstGeom prst="rect">
            <a:avLst/>
          </a:prstGeom>
        </p:spPr>
      </p:pic>
    </p:spTree>
    <p:extLst>
      <p:ext uri="{BB962C8B-B14F-4D97-AF65-F5344CB8AC3E}">
        <p14:creationId xmlns:p14="http://schemas.microsoft.com/office/powerpoint/2010/main" val="96778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59660DB7-A0E2-D940-8ECF-E2A7CA7249F8}"/>
              </a:ext>
            </a:extLst>
          </p:cNvPr>
          <p:cNvSpPr>
            <a:spLocks noGrp="1"/>
          </p:cNvSpPr>
          <p:nvPr>
            <p:ph type="title"/>
          </p:nvPr>
        </p:nvSpPr>
        <p:spPr/>
        <p:txBody>
          <a:bodyPr/>
          <a:lstStyle/>
          <a:p>
            <a:r>
              <a:rPr lang="en-US" altLang="zh-CN" dirty="0"/>
              <a:t>JEPA</a:t>
            </a:r>
            <a:endParaRPr lang="zh-CN" altLang="en-US" dirty="0"/>
          </a:p>
        </p:txBody>
      </p:sp>
      <p:pic>
        <p:nvPicPr>
          <p:cNvPr id="8" name="图片 7">
            <a:extLst>
              <a:ext uri="{FF2B5EF4-FFF2-40B4-BE49-F238E27FC236}">
                <a16:creationId xmlns:a16="http://schemas.microsoft.com/office/drawing/2014/main" id="{739C97A1-030B-F942-82FC-4FC0F68EF2B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463574" y="1435976"/>
            <a:ext cx="5255128" cy="4733596"/>
          </a:xfrm>
          <a:prstGeom prst="rect">
            <a:avLst/>
          </a:prstGeom>
        </p:spPr>
      </p:pic>
      <p:pic>
        <p:nvPicPr>
          <p:cNvPr id="9" name="图片 8">
            <a:extLst>
              <a:ext uri="{FF2B5EF4-FFF2-40B4-BE49-F238E27FC236}">
                <a16:creationId xmlns:a16="http://schemas.microsoft.com/office/drawing/2014/main" id="{12BBA1F1-8D01-4343-9985-6F2324AD9C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061" y="1435976"/>
            <a:ext cx="6789680" cy="4733596"/>
          </a:xfrm>
          <a:prstGeom prst="rect">
            <a:avLst/>
          </a:prstGeom>
        </p:spPr>
      </p:pic>
      <p:sp>
        <p:nvSpPr>
          <p:cNvPr id="14" name="椭圆 13">
            <a:extLst>
              <a:ext uri="{FF2B5EF4-FFF2-40B4-BE49-F238E27FC236}">
                <a16:creationId xmlns:a16="http://schemas.microsoft.com/office/drawing/2014/main" id="{ACAFE4BE-F64D-E64A-88A6-483D4688A6D0}"/>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5072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B106D95-0BD9-894C-848D-AC45F3CD47DA}"/>
              </a:ext>
            </a:extLst>
          </p:cNvPr>
          <p:cNvSpPr>
            <a:spLocks noGrp="1"/>
          </p:cNvSpPr>
          <p:nvPr>
            <p:ph type="title"/>
          </p:nvPr>
        </p:nvSpPr>
        <p:spPr/>
        <p:txBody>
          <a:bodyPr/>
          <a:lstStyle/>
          <a:p>
            <a:r>
              <a:rPr lang="en-US" altLang="zh-CN" dirty="0"/>
              <a:t>JEPA</a:t>
            </a:r>
            <a:r>
              <a:rPr lang="zh-CN" altLang="en-US" dirty="0"/>
              <a:t>：自主智能世界模型 </a:t>
            </a:r>
            <a:r>
              <a:rPr lang="en-US" altLang="zh-CN" dirty="0"/>
              <a:t>Autonomous Intelligence</a:t>
            </a:r>
            <a:r>
              <a:rPr lang="zh-CN" altLang="en-US" dirty="0"/>
              <a:t> </a:t>
            </a:r>
            <a:r>
              <a:rPr lang="en-US" altLang="zh-CN" dirty="0"/>
              <a:t>World</a:t>
            </a:r>
            <a:r>
              <a:rPr lang="zh-CN" altLang="en-US" dirty="0"/>
              <a:t> </a:t>
            </a:r>
            <a:r>
              <a:rPr lang="en-US" altLang="zh-CN" dirty="0"/>
              <a:t>Model</a:t>
            </a:r>
            <a:endParaRPr lang="zh-CN" altLang="en-US" dirty="0"/>
          </a:p>
        </p:txBody>
      </p:sp>
      <p:sp>
        <p:nvSpPr>
          <p:cNvPr id="5" name="内容占位符 4">
            <a:extLst>
              <a:ext uri="{FF2B5EF4-FFF2-40B4-BE49-F238E27FC236}">
                <a16:creationId xmlns:a16="http://schemas.microsoft.com/office/drawing/2014/main" id="{5951F110-630D-4845-97B9-165CD8E9234E}"/>
              </a:ext>
            </a:extLst>
          </p:cNvPr>
          <p:cNvSpPr>
            <a:spLocks noGrp="1"/>
          </p:cNvSpPr>
          <p:nvPr>
            <p:ph sz="half" idx="1"/>
          </p:nvPr>
        </p:nvSpPr>
        <p:spPr>
          <a:xfrm>
            <a:off x="623635" y="1360170"/>
            <a:ext cx="5051951" cy="4994910"/>
          </a:xfrm>
        </p:spPr>
        <p:txBody>
          <a:bodyPr/>
          <a:lstStyle/>
          <a:p>
            <a:r>
              <a:rPr lang="en-US" altLang="zh-CN" dirty="0">
                <a:solidFill>
                  <a:srgbClr val="C00000"/>
                </a:solidFill>
              </a:rPr>
              <a:t>configurator</a:t>
            </a:r>
            <a:r>
              <a:rPr lang="zh-CN" altLang="en-US" dirty="0">
                <a:solidFill>
                  <a:srgbClr val="C00000"/>
                </a:solidFill>
              </a:rPr>
              <a:t>：</a:t>
            </a:r>
            <a:r>
              <a:rPr lang="zh-CN" altLang="en-US" dirty="0"/>
              <a:t>配置模块以执行具体任务。</a:t>
            </a:r>
            <a:endParaRPr lang="en-US" altLang="zh-CN" dirty="0"/>
          </a:p>
          <a:p>
            <a:r>
              <a:rPr lang="en-US" altLang="zh-CN" dirty="0">
                <a:solidFill>
                  <a:srgbClr val="C00000"/>
                </a:solidFill>
              </a:rPr>
              <a:t>Perception</a:t>
            </a:r>
            <a:r>
              <a:rPr lang="zh-CN" altLang="en-US" dirty="0">
                <a:solidFill>
                  <a:srgbClr val="C00000"/>
                </a:solidFill>
              </a:rPr>
              <a:t>：</a:t>
            </a:r>
            <a:r>
              <a:rPr lang="zh-CN" altLang="en-US" dirty="0"/>
              <a:t>感知模块估计世界当前状态。</a:t>
            </a:r>
            <a:endParaRPr lang="en-US" altLang="zh-CN" dirty="0"/>
          </a:p>
          <a:p>
            <a:r>
              <a:rPr lang="en-US" altLang="zh-CN" dirty="0">
                <a:solidFill>
                  <a:srgbClr val="C00000"/>
                </a:solidFill>
              </a:rPr>
              <a:t>World</a:t>
            </a:r>
            <a:r>
              <a:rPr lang="zh-CN" altLang="en-US" dirty="0">
                <a:solidFill>
                  <a:srgbClr val="C00000"/>
                </a:solidFill>
              </a:rPr>
              <a:t> </a:t>
            </a:r>
            <a:r>
              <a:rPr lang="en-US" altLang="zh-CN" dirty="0">
                <a:solidFill>
                  <a:srgbClr val="C00000"/>
                </a:solidFill>
              </a:rPr>
              <a:t>Model</a:t>
            </a:r>
            <a:r>
              <a:rPr lang="zh-CN" altLang="en-US" dirty="0">
                <a:solidFill>
                  <a:srgbClr val="C00000"/>
                </a:solidFill>
              </a:rPr>
              <a:t>：</a:t>
            </a:r>
            <a:r>
              <a:rPr lang="zh-CN" altLang="en-US" dirty="0"/>
              <a:t>预测未来世界状态。</a:t>
            </a:r>
            <a:endParaRPr lang="en-US" altLang="zh-CN" dirty="0"/>
          </a:p>
          <a:p>
            <a:r>
              <a:rPr lang="en-US" altLang="zh-CN" dirty="0">
                <a:solidFill>
                  <a:srgbClr val="C00000"/>
                </a:solidFill>
              </a:rPr>
              <a:t>Cost</a:t>
            </a:r>
            <a:r>
              <a:rPr lang="zh-CN" altLang="en-US" dirty="0">
                <a:solidFill>
                  <a:srgbClr val="C00000"/>
                </a:solidFill>
              </a:rPr>
              <a:t>：</a:t>
            </a:r>
            <a:r>
              <a:rPr lang="zh-CN" altLang="en-US" dirty="0"/>
              <a:t>衡量状态的代价，两子模块组成：</a:t>
            </a:r>
            <a:endParaRPr lang="en-US" altLang="zh-CN" dirty="0"/>
          </a:p>
          <a:p>
            <a:pPr lvl="1"/>
            <a:r>
              <a:rPr lang="en-US" altLang="zh-CN" sz="1600" dirty="0"/>
              <a:t>Intrinsic</a:t>
            </a:r>
            <a:r>
              <a:rPr lang="zh-CN" altLang="en-US" sz="1600" dirty="0"/>
              <a:t> </a:t>
            </a:r>
            <a:r>
              <a:rPr lang="en-US" altLang="zh-CN" sz="1600" dirty="0"/>
              <a:t>Cost</a:t>
            </a:r>
            <a:r>
              <a:rPr lang="zh-CN" altLang="en-US" sz="1600" dirty="0"/>
              <a:t>： 计算当前状态的成本代价；</a:t>
            </a:r>
            <a:r>
              <a:rPr lang="en-US" altLang="zh-CN" sz="1600" dirty="0"/>
              <a:t>Critic</a:t>
            </a:r>
            <a:r>
              <a:rPr lang="zh-CN" altLang="en-US" sz="1600" dirty="0"/>
              <a:t> </a:t>
            </a:r>
            <a:r>
              <a:rPr lang="en-US" altLang="zh-CN" sz="1600" dirty="0"/>
              <a:t>Cost</a:t>
            </a:r>
            <a:r>
              <a:rPr lang="zh-CN" altLang="en-US" sz="1600" dirty="0"/>
              <a:t>：预测未来动作的成本代价；</a:t>
            </a:r>
            <a:endParaRPr lang="en-US" altLang="zh-CN" sz="1600" dirty="0"/>
          </a:p>
          <a:p>
            <a:r>
              <a:rPr lang="en-US" altLang="zh-CN" dirty="0">
                <a:solidFill>
                  <a:srgbClr val="C00000"/>
                </a:solidFill>
              </a:rPr>
              <a:t>STM</a:t>
            </a:r>
            <a:r>
              <a:rPr lang="zh-CN" altLang="en-US" dirty="0">
                <a:solidFill>
                  <a:srgbClr val="C00000"/>
                </a:solidFill>
              </a:rPr>
              <a:t> ：</a:t>
            </a:r>
            <a:r>
              <a:rPr lang="zh-CN" altLang="en-US" dirty="0">
                <a:solidFill>
                  <a:schemeClr val="tx1"/>
                </a:solidFill>
              </a:rPr>
              <a:t>短期记忆对世界模型进行记录。</a:t>
            </a:r>
            <a:endParaRPr lang="en-US" altLang="zh-CN" dirty="0">
              <a:solidFill>
                <a:schemeClr val="tx1"/>
              </a:solidFill>
            </a:endParaRPr>
          </a:p>
          <a:p>
            <a:r>
              <a:rPr lang="en-US" altLang="zh-CN" dirty="0">
                <a:solidFill>
                  <a:srgbClr val="C00000"/>
                </a:solidFill>
              </a:rPr>
              <a:t>Actor</a:t>
            </a:r>
            <a:r>
              <a:rPr lang="zh-CN" altLang="en-US" dirty="0">
                <a:solidFill>
                  <a:srgbClr val="C00000"/>
                </a:solidFill>
              </a:rPr>
              <a:t>：</a:t>
            </a:r>
            <a:r>
              <a:rPr lang="zh-CN" altLang="en-US" dirty="0"/>
              <a:t>计算并执行具体动作。</a:t>
            </a:r>
          </a:p>
        </p:txBody>
      </p:sp>
      <p:sp>
        <p:nvSpPr>
          <p:cNvPr id="7" name="椭圆 6">
            <a:extLst>
              <a:ext uri="{FF2B5EF4-FFF2-40B4-BE49-F238E27FC236}">
                <a16:creationId xmlns:a16="http://schemas.microsoft.com/office/drawing/2014/main" id="{B393016B-EEF1-7644-8AF4-7DA523E11DE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8" name="图片 7">
            <a:extLst>
              <a:ext uri="{FF2B5EF4-FFF2-40B4-BE49-F238E27FC236}">
                <a16:creationId xmlns:a16="http://schemas.microsoft.com/office/drawing/2014/main" id="{CB95912B-C4F3-1F42-81E2-68A52D6CCF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68278" y="1548088"/>
            <a:ext cx="5504850" cy="4619073"/>
          </a:xfrm>
          <a:prstGeom prst="rect">
            <a:avLst/>
          </a:prstGeom>
        </p:spPr>
      </p:pic>
    </p:spTree>
    <p:extLst>
      <p:ext uri="{BB962C8B-B14F-4D97-AF65-F5344CB8AC3E}">
        <p14:creationId xmlns:p14="http://schemas.microsoft.com/office/powerpoint/2010/main" val="198234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Mode-1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800" dirty="0"/>
                  <a:t>感知</a:t>
                </a:r>
                <a:r>
                  <a:rPr lang="en-US" altLang="zh-CN" sz="1800" dirty="0"/>
                  <a:t>-</a:t>
                </a:r>
                <a:r>
                  <a:rPr lang="zh-CN" altLang="en-US" sz="1800" dirty="0"/>
                  <a:t>动作：感知模块估计世界状态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0</m:t>
                        </m:r>
                      </m:e>
                    </m:d>
                    <m:r>
                      <a:rPr lang="en-US" altLang="zh-CN" sz="1800" i="1" dirty="0" smtClean="0">
                        <a:latin typeface="Cambria Math" panose="02040503050406030204" pitchFamily="18" charset="0"/>
                      </a:rPr>
                      <m:t>= </m:t>
                    </m:r>
                    <m:r>
                      <a:rPr lang="en-US" altLang="zh-CN" sz="1800" i="1" dirty="0" smtClean="0">
                        <a:latin typeface="Cambria Math" panose="02040503050406030204" pitchFamily="18" charset="0"/>
                      </a:rPr>
                      <m:t>𝐸𝑛𝑐</m:t>
                    </m:r>
                    <m:d>
                      <m:dPr>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𝑥</m:t>
                        </m:r>
                      </m:e>
                    </m:d>
                  </m:oMath>
                </a14:m>
                <a:r>
                  <a:rPr lang="zh-CN" altLang="en-US" sz="1800" dirty="0"/>
                  <a:t>，</a:t>
                </a:r>
                <a:r>
                  <a:rPr lang="en-US" altLang="zh-CN" sz="1800" dirty="0"/>
                  <a:t>Actor</a:t>
                </a:r>
                <a:r>
                  <a:rPr lang="zh-CN" altLang="en-US" sz="1800" dirty="0"/>
                  <a:t> 通过策略 </a:t>
                </a:r>
                <a14:m>
                  <m:oMath xmlns:m="http://schemas.openxmlformats.org/officeDocument/2006/math">
                    <m:r>
                      <a:rPr lang="en-US" altLang="zh-CN" sz="1800" i="1" dirty="0" smtClean="0">
                        <a:latin typeface="Cambria Math" panose="02040503050406030204" pitchFamily="18" charset="0"/>
                      </a:rPr>
                      <m:t>𝑎</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𝐴</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计算出要执行的动作。</a:t>
                </a:r>
                <a:endParaRPr lang="en-US" altLang="zh-CN" sz="1800" dirty="0"/>
              </a:p>
              <a:p>
                <a:r>
                  <a:rPr lang="zh-CN" altLang="en-US" sz="1800" dirty="0"/>
                  <a:t>成本模块计算初始状态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oMath>
                </a14:m>
                <a:r>
                  <a:rPr lang="zh-CN" altLang="en-US" sz="1800" dirty="0"/>
                  <a:t>的成本并将 </a:t>
                </a:r>
                <a14:m>
                  <m:oMath xmlns:m="http://schemas.openxmlformats.org/officeDocument/2006/math">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 </m:t>
                    </m:r>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m:t>
                    </m:r>
                  </m:oMath>
                </a14:m>
                <a:r>
                  <a:rPr lang="en-US" altLang="zh-CN" sz="1800" dirty="0"/>
                  <a:t> </a:t>
                </a:r>
                <a:r>
                  <a:rPr lang="zh-CN" altLang="en-US" sz="1800" dirty="0"/>
                  <a:t>存储在短期记忆中。 </a:t>
                </a:r>
                <a:endParaRPr lang="en-US" altLang="zh-CN" sz="1800" dirty="0"/>
              </a:p>
              <a:p>
                <a:r>
                  <a:rPr lang="zh-CN" altLang="en-US" sz="1800" dirty="0"/>
                  <a:t>可以使用世界模型 </a:t>
                </a:r>
                <a14:m>
                  <m:oMath xmlns:m="http://schemas.openxmlformats.org/officeDocument/2006/math">
                    <m:r>
                      <a:rPr lang="en-US" altLang="zh-CN" sz="1800" i="1" dirty="0" smtClean="0">
                        <a:latin typeface="Cambria Math" panose="02040503050406030204" pitchFamily="18" charset="0"/>
                      </a:rPr>
                      <m:t>𝑠</m:t>
                    </m:r>
                    <m:d>
                      <m:dPr>
                        <m:begChr m:val="["/>
                        <m:endChr m:val="]"/>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1</m:t>
                        </m:r>
                      </m:e>
                    </m:d>
                    <m:r>
                      <a:rPr lang="en-US" altLang="zh-CN" sz="1800" b="0" i="1" dirty="0" smtClean="0">
                        <a:latin typeface="Cambria Math" panose="02040503050406030204" pitchFamily="18" charset="0"/>
                      </a:rPr>
                      <m:t>=</m:t>
                    </m:r>
                    <m:r>
                      <a:rPr lang="en-US" altLang="zh-CN" sz="1800" i="1" dirty="0" err="1">
                        <a:latin typeface="Cambria Math" panose="02040503050406030204" pitchFamily="18" charset="0"/>
                      </a:rPr>
                      <m:t>𝑃𝑟𝑒𝑑</m:t>
                    </m:r>
                    <m:r>
                      <a:rPr lang="en-US" altLang="zh-CN" sz="1800" i="1" dirty="0">
                        <a:latin typeface="Cambria Math" panose="02040503050406030204" pitchFamily="18" charset="0"/>
                      </a:rPr>
                      <m:t>(</m:t>
                    </m:r>
                    <m:r>
                      <a:rPr lang="en-US" altLang="zh-CN" sz="1800" i="1" dirty="0">
                        <a:latin typeface="Cambria Math" panose="02040503050406030204" pitchFamily="18" charset="0"/>
                      </a:rPr>
                      <m:t>𝑠</m:t>
                    </m:r>
                    <m:r>
                      <a:rPr lang="en-US" altLang="zh-CN" sz="1800" i="1" dirty="0">
                        <a:latin typeface="Cambria Math" panose="02040503050406030204" pitchFamily="18" charset="0"/>
                      </a:rPr>
                      <m:t>[0], </m:t>
                    </m:r>
                    <m:r>
                      <a:rPr lang="en-US" altLang="zh-CN" sz="1800" i="1" dirty="0">
                        <a:latin typeface="Cambria Math" panose="02040503050406030204" pitchFamily="18" charset="0"/>
                      </a:rPr>
                      <m:t>𝑎</m:t>
                    </m:r>
                    <m:r>
                      <a:rPr lang="en-US" altLang="zh-CN" sz="1800" i="1" dirty="0">
                        <a:latin typeface="Cambria Math" panose="02040503050406030204" pitchFamily="18" charset="0"/>
                      </a:rPr>
                      <m:t>[0]) </m:t>
                    </m:r>
                  </m:oMath>
                </a14:m>
                <a:r>
                  <a:rPr lang="zh-CN" altLang="en-US" sz="1800" dirty="0"/>
                  <a:t> 和成本 </a:t>
                </a:r>
                <a14:m>
                  <m:oMath xmlns:m="http://schemas.openxmlformats.org/officeDocument/2006/math">
                    <m:r>
                      <a:rPr lang="en-US" altLang="zh-CN" sz="1800" i="1" dirty="0" smtClean="0">
                        <a:latin typeface="Cambria Math" panose="02040503050406030204" pitchFamily="18" charset="0"/>
                      </a:rPr>
                      <m:t>𝑓</m:t>
                    </m:r>
                    <m:r>
                      <a:rPr lang="en-US" altLang="zh-CN" sz="1800" i="1" dirty="0" smtClean="0">
                        <a:latin typeface="Cambria Math" panose="02040503050406030204" pitchFamily="18" charset="0"/>
                      </a:rPr>
                      <m:t>[0] = </m:t>
                    </m:r>
                    <m:r>
                      <a:rPr lang="en-US" altLang="zh-CN" sz="1800" i="1" dirty="0" smtClean="0">
                        <a:latin typeface="Cambria Math" panose="02040503050406030204" pitchFamily="18" charset="0"/>
                      </a:rPr>
                      <m:t>𝐶</m:t>
                    </m:r>
                    <m:r>
                      <a:rPr lang="en-US" altLang="zh-CN" sz="1800" i="1" dirty="0" smtClean="0">
                        <a:latin typeface="Cambria Math" panose="02040503050406030204" pitchFamily="18" charset="0"/>
                      </a:rPr>
                      <m:t>(</m:t>
                    </m:r>
                    <m:r>
                      <a:rPr lang="en-US" altLang="zh-CN" sz="1800" i="1" dirty="0" smtClean="0">
                        <a:latin typeface="Cambria Math" panose="02040503050406030204" pitchFamily="18" charset="0"/>
                      </a:rPr>
                      <m:t>𝑠</m:t>
                    </m:r>
                    <m:r>
                      <a:rPr lang="en-US" altLang="zh-CN" sz="1800" i="1" dirty="0" smtClean="0">
                        <a:latin typeface="Cambria Math" panose="02040503050406030204" pitchFamily="18" charset="0"/>
                      </a:rPr>
                      <m:t>[0])</m:t>
                    </m:r>
                  </m:oMath>
                </a14:m>
                <a:r>
                  <a:rPr lang="en-US" altLang="zh-CN" sz="1800" dirty="0"/>
                  <a:t> </a:t>
                </a:r>
                <a:r>
                  <a:rPr lang="zh-CN" altLang="en-US" sz="1800" dirty="0"/>
                  <a:t>预测下一状态，以便调整世界模型。</a:t>
                </a: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231" r="-254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287938D-FBDE-8540-8EF4-AA26455A7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69502" y="3255265"/>
            <a:ext cx="8057757" cy="3044321"/>
          </a:xfrm>
          <a:prstGeom prst="rect">
            <a:avLst/>
          </a:prstGeom>
        </p:spPr>
      </p:pic>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8107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04FC81D-F6B1-664E-A71A-288F6992C7D1}"/>
              </a:ext>
            </a:extLst>
          </p:cNvPr>
          <p:cNvSpPr>
            <a:spLocks noGrp="1"/>
          </p:cNvSpPr>
          <p:nvPr>
            <p:ph type="title"/>
          </p:nvPr>
        </p:nvSpPr>
        <p:spPr/>
        <p:txBody>
          <a:bodyPr/>
          <a:lstStyle/>
          <a:p>
            <a:r>
              <a:rPr lang="en-US" altLang="zh-CN" dirty="0"/>
              <a:t>JEPA</a:t>
            </a:r>
            <a:r>
              <a:rPr lang="zh-CN" altLang="en-US" dirty="0"/>
              <a:t>：</a:t>
            </a:r>
            <a:r>
              <a:rPr lang="en-US" altLang="zh-CN" dirty="0"/>
              <a:t> Mode-2 perception-action episode</a:t>
            </a:r>
            <a:r>
              <a:rPr lang="zh-CN" altLang="en-US" dirty="0"/>
              <a:t> 感知</a:t>
            </a:r>
            <a:r>
              <a:rPr lang="en-US" altLang="zh-CN" dirty="0"/>
              <a:t>-</a:t>
            </a:r>
            <a:r>
              <a:rPr lang="zh-CN" altLang="en-US" dirty="0"/>
              <a:t>动作环节</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B351600-9B53-964F-BADE-8AFF3206667E}"/>
                  </a:ext>
                </a:extLst>
              </p:cNvPr>
              <p:cNvSpPr>
                <a:spLocks noGrp="1"/>
              </p:cNvSpPr>
              <p:nvPr>
                <p:ph sz="half" idx="1"/>
              </p:nvPr>
            </p:nvSpPr>
            <p:spPr/>
            <p:txBody>
              <a:bodyPr/>
              <a:lstStyle/>
              <a:p>
                <a:r>
                  <a:rPr lang="zh-CN" altLang="en-US" sz="1600" dirty="0"/>
                  <a:t>感知</a:t>
                </a:r>
                <a:r>
                  <a:rPr lang="en-US" altLang="zh-CN" sz="1600" dirty="0"/>
                  <a:t>-</a:t>
                </a:r>
                <a:r>
                  <a:rPr lang="zh-CN" altLang="en-US" sz="1600" dirty="0"/>
                  <a:t>动作：感知模块估计世界状态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0</m:t>
                        </m:r>
                      </m:e>
                    </m:d>
                    <m:r>
                      <a:rPr lang="en-US" altLang="zh-CN" sz="1600" i="1" dirty="0" smtClean="0">
                        <a:latin typeface="Cambria Math" panose="02040503050406030204" pitchFamily="18" charset="0"/>
                      </a:rPr>
                      <m:t>= </m:t>
                    </m:r>
                    <m:r>
                      <a:rPr lang="en-US" altLang="zh-CN" sz="1600" i="1" dirty="0" smtClean="0">
                        <a:latin typeface="Cambria Math" panose="02040503050406030204" pitchFamily="18" charset="0"/>
                      </a:rPr>
                      <m:t>𝐸𝑛𝑐</m:t>
                    </m:r>
                    <m:d>
                      <m:dPr>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𝑥</m:t>
                        </m:r>
                      </m:e>
                    </m:d>
                  </m:oMath>
                </a14:m>
                <a:r>
                  <a:rPr lang="zh-CN" altLang="en-US" sz="1600" dirty="0"/>
                  <a:t>，</a:t>
                </a:r>
                <a:r>
                  <a:rPr lang="en-US" altLang="zh-CN" sz="1600" dirty="0"/>
                  <a:t>Actor</a:t>
                </a:r>
                <a:r>
                  <a:rPr lang="zh-CN" altLang="en-US" sz="1600" dirty="0"/>
                  <a:t> 通过策略 </a:t>
                </a:r>
                <a14:m>
                  <m:oMath xmlns:m="http://schemas.openxmlformats.org/officeDocument/2006/math">
                    <m:r>
                      <a:rPr lang="en-US" altLang="zh-CN" sz="1600" i="1" dirty="0" smtClean="0">
                        <a:latin typeface="Cambria Math" panose="02040503050406030204" pitchFamily="18" charset="0"/>
                      </a:rPr>
                      <m:t>𝑎</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𝐴</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计算出要执行的动作。</a:t>
                </a:r>
                <a:endParaRPr lang="en-US" altLang="zh-CN" sz="1600" dirty="0"/>
              </a:p>
              <a:p>
                <a:r>
                  <a:rPr lang="zh-CN" altLang="en-US" sz="1600" dirty="0"/>
                  <a:t>成本模块计算初始状态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oMath>
                </a14:m>
                <a:r>
                  <a:rPr lang="zh-CN" altLang="en-US" sz="1600" dirty="0"/>
                  <a:t>的成本并将 </a:t>
                </a:r>
                <a14:m>
                  <m:oMath xmlns:m="http://schemas.openxmlformats.org/officeDocument/2006/math">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 </m:t>
                    </m:r>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m:t>
                    </m:r>
                  </m:oMath>
                </a14:m>
                <a:r>
                  <a:rPr lang="en-US" altLang="zh-CN" sz="1600" dirty="0"/>
                  <a:t> </a:t>
                </a:r>
                <a:r>
                  <a:rPr lang="zh-CN" altLang="en-US" sz="1600" dirty="0"/>
                  <a:t>存储在短期记忆中。 </a:t>
                </a:r>
                <a:endParaRPr lang="en-US" altLang="zh-CN" sz="1600" dirty="0"/>
              </a:p>
              <a:p>
                <a:r>
                  <a:rPr lang="zh-CN" altLang="en-US" sz="1600" dirty="0"/>
                  <a:t>可以使用世界模型 </a:t>
                </a:r>
                <a14:m>
                  <m:oMath xmlns:m="http://schemas.openxmlformats.org/officeDocument/2006/math">
                    <m:r>
                      <a:rPr lang="en-US" altLang="zh-CN" sz="1600" i="1" dirty="0" smtClean="0">
                        <a:latin typeface="Cambria Math" panose="02040503050406030204" pitchFamily="18" charset="0"/>
                      </a:rPr>
                      <m:t>𝑠</m:t>
                    </m:r>
                    <m:d>
                      <m:dPr>
                        <m:begChr m:val="["/>
                        <m:endChr m:val="]"/>
                        <m:ctrlPr>
                          <a:rPr lang="en-US" altLang="zh-CN" sz="1600" i="1" dirty="0" smtClean="0">
                            <a:latin typeface="Cambria Math" panose="02040503050406030204" pitchFamily="18" charset="0"/>
                          </a:rPr>
                        </m:ctrlPr>
                      </m:dPr>
                      <m:e>
                        <m:r>
                          <a:rPr lang="en-US" altLang="zh-CN" sz="1600" i="1" dirty="0" smtClean="0">
                            <a:latin typeface="Cambria Math" panose="02040503050406030204" pitchFamily="18" charset="0"/>
                          </a:rPr>
                          <m:t>1</m:t>
                        </m:r>
                      </m:e>
                    </m:d>
                    <m:r>
                      <a:rPr lang="en-US" altLang="zh-CN" sz="1600" b="0" i="1" dirty="0" smtClean="0">
                        <a:latin typeface="Cambria Math" panose="02040503050406030204" pitchFamily="18" charset="0"/>
                      </a:rPr>
                      <m:t>=</m:t>
                    </m:r>
                    <m:r>
                      <a:rPr lang="en-US" altLang="zh-CN" sz="1600" i="1" dirty="0" err="1">
                        <a:latin typeface="Cambria Math" panose="02040503050406030204" pitchFamily="18" charset="0"/>
                      </a:rPr>
                      <m:t>𝑃𝑟𝑒𝑑</m:t>
                    </m:r>
                    <m:r>
                      <a:rPr lang="en-US" altLang="zh-CN" sz="1600" i="1" dirty="0">
                        <a:latin typeface="Cambria Math" panose="02040503050406030204" pitchFamily="18" charset="0"/>
                      </a:rPr>
                      <m:t>(</m:t>
                    </m:r>
                    <m:r>
                      <a:rPr lang="en-US" altLang="zh-CN" sz="1600" i="1" dirty="0">
                        <a:latin typeface="Cambria Math" panose="02040503050406030204" pitchFamily="18" charset="0"/>
                      </a:rPr>
                      <m:t>𝑠</m:t>
                    </m:r>
                    <m:r>
                      <a:rPr lang="en-US" altLang="zh-CN" sz="1600" i="1" dirty="0">
                        <a:latin typeface="Cambria Math" panose="02040503050406030204" pitchFamily="18" charset="0"/>
                      </a:rPr>
                      <m:t>[0], </m:t>
                    </m:r>
                    <m:r>
                      <a:rPr lang="en-US" altLang="zh-CN" sz="1600" i="1" dirty="0">
                        <a:latin typeface="Cambria Math" panose="02040503050406030204" pitchFamily="18" charset="0"/>
                      </a:rPr>
                      <m:t>𝑎</m:t>
                    </m:r>
                    <m:r>
                      <a:rPr lang="en-US" altLang="zh-CN" sz="1600" i="1" dirty="0">
                        <a:latin typeface="Cambria Math" panose="02040503050406030204" pitchFamily="18" charset="0"/>
                      </a:rPr>
                      <m:t>[0]) </m:t>
                    </m:r>
                  </m:oMath>
                </a14:m>
                <a:r>
                  <a:rPr lang="zh-CN" altLang="en-US" sz="1600" dirty="0"/>
                  <a:t> 和成本 </a:t>
                </a:r>
                <a14:m>
                  <m:oMath xmlns:m="http://schemas.openxmlformats.org/officeDocument/2006/math">
                    <m:r>
                      <a:rPr lang="en-US" altLang="zh-CN" sz="1600" i="1" dirty="0" smtClean="0">
                        <a:latin typeface="Cambria Math" panose="02040503050406030204" pitchFamily="18" charset="0"/>
                      </a:rPr>
                      <m:t>𝑓</m:t>
                    </m:r>
                    <m:r>
                      <a:rPr lang="en-US" altLang="zh-CN" sz="1600" i="1" dirty="0" smtClean="0">
                        <a:latin typeface="Cambria Math" panose="02040503050406030204" pitchFamily="18" charset="0"/>
                      </a:rPr>
                      <m:t>[0] = </m:t>
                    </m:r>
                    <m:r>
                      <a:rPr lang="en-US" altLang="zh-CN" sz="1600" i="1" dirty="0" smtClean="0">
                        <a:latin typeface="Cambria Math" panose="02040503050406030204" pitchFamily="18" charset="0"/>
                      </a:rPr>
                      <m:t>𝐶</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𝑠</m:t>
                    </m:r>
                    <m:r>
                      <a:rPr lang="en-US" altLang="zh-CN" sz="1600" i="1" dirty="0" smtClean="0">
                        <a:latin typeface="Cambria Math" panose="02040503050406030204" pitchFamily="18" charset="0"/>
                      </a:rPr>
                      <m:t>[0])</m:t>
                    </m:r>
                  </m:oMath>
                </a14:m>
                <a:r>
                  <a:rPr lang="en-US" altLang="zh-CN" sz="1600" dirty="0"/>
                  <a:t> </a:t>
                </a:r>
                <a:r>
                  <a:rPr lang="zh-CN" altLang="en-US" sz="1600" dirty="0"/>
                  <a:t>预测下一状态，以便调整世界模型。</a:t>
                </a:r>
                <a:endParaRPr lang="en-US" altLang="zh-CN" sz="1600" dirty="0"/>
              </a:p>
              <a:p>
                <a:pPr marL="0" indent="0">
                  <a:buNone/>
                </a:pPr>
                <a:r>
                  <a:rPr lang="zh-CN" altLang="en-US" sz="1800" dirty="0">
                    <a:solidFill>
                      <a:srgbClr val="C00000"/>
                    </a:solidFill>
                  </a:rPr>
                  <a:t>将</a:t>
                </a:r>
                <a:r>
                  <a:rPr lang="en-US" altLang="zh-CN" sz="1800" dirty="0">
                    <a:solidFill>
                      <a:srgbClr val="C00000"/>
                    </a:solidFill>
                  </a:rPr>
                  <a:t>Model1</a:t>
                </a:r>
                <a:r>
                  <a:rPr lang="zh-CN" altLang="en-US" sz="1800" dirty="0">
                    <a:solidFill>
                      <a:srgbClr val="C00000"/>
                    </a:solidFill>
                  </a:rPr>
                  <a:t> 中单一个环节</a:t>
                </a:r>
                <a:r>
                  <a:rPr lang="zh-CN" altLang="en-US" sz="1800" b="1" dirty="0">
                    <a:solidFill>
                      <a:srgbClr val="C00000"/>
                    </a:solidFill>
                  </a:rPr>
                  <a:t>拓展成序列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马尔</a:t>
                </a:r>
                <a:r>
                  <a:rPr lang="zh-CN" altLang="en-US" sz="1800" dirty="0">
                    <a:solidFill>
                      <a:srgbClr val="C00000"/>
                    </a:solidFill>
                    <a:latin typeface="Cambria Math" panose="02040503050406030204" pitchFamily="18" charset="0"/>
                    <a:sym typeface="Wingdings" pitchFamily="2" charset="2"/>
                  </a:rPr>
                  <a:t>科夫链，使用</a:t>
                </a:r>
                <a:r>
                  <a:rPr lang="zh-CN" altLang="en-US" sz="1800" b="1" dirty="0">
                    <a:solidFill>
                      <a:srgbClr val="C00000"/>
                    </a:solidFill>
                    <a:latin typeface="Cambria Math" panose="02040503050406030204" pitchFamily="18" charset="0"/>
                    <a:sym typeface="Wingdings" pitchFamily="2" charset="2"/>
                  </a:rPr>
                  <a:t>贝尔曼方程</a:t>
                </a:r>
                <a:r>
                  <a:rPr lang="zh-CN" altLang="en-US" sz="1800" dirty="0">
                    <a:solidFill>
                      <a:srgbClr val="C00000"/>
                    </a:solidFill>
                    <a:latin typeface="Cambria Math" panose="02040503050406030204" pitchFamily="18" charset="0"/>
                    <a:sym typeface="Wingdings" pitchFamily="2" charset="2"/>
                  </a:rPr>
                  <a:t>求解</a:t>
                </a:r>
                <a:r>
                  <a:rPr lang="zh-CN" altLang="en-US" sz="1800" b="1" dirty="0">
                    <a:solidFill>
                      <a:srgbClr val="C00000"/>
                    </a:solidFill>
                    <a:latin typeface="Cambria Math" panose="02040503050406030204" pitchFamily="18" charset="0"/>
                  </a:rPr>
                  <a:t>马尔可夫决策过程 </a:t>
                </a:r>
                <a:r>
                  <a:rPr lang="en-US" altLang="zh-CN" sz="1800" dirty="0">
                    <a:solidFill>
                      <a:srgbClr val="C00000"/>
                    </a:solidFill>
                    <a:latin typeface="Cambria Math" panose="02040503050406030204" pitchFamily="18" charset="0"/>
                    <a:sym typeface="Wingdings" pitchFamily="2" charset="2"/>
                  </a:rPr>
                  <a:t></a:t>
                </a:r>
                <a:r>
                  <a:rPr lang="zh-CN" altLang="en-US" sz="1800" dirty="0">
                    <a:solidFill>
                      <a:srgbClr val="C00000"/>
                    </a:solidFill>
                    <a:latin typeface="Cambria Math" panose="02040503050406030204" pitchFamily="18" charset="0"/>
                    <a:sym typeface="Wingdings" pitchFamily="2" charset="2"/>
                  </a:rPr>
                  <a:t> </a:t>
                </a:r>
                <a:r>
                  <a:rPr lang="zh-CN" altLang="en-US" sz="1800" dirty="0">
                    <a:solidFill>
                      <a:srgbClr val="C00000"/>
                    </a:solidFill>
                    <a:sym typeface="Wingdings" pitchFamily="2" charset="2"/>
                  </a:rPr>
                  <a:t>使用</a:t>
                </a:r>
                <a:r>
                  <a:rPr lang="zh-CN" altLang="en-US" sz="1800" dirty="0">
                    <a:solidFill>
                      <a:srgbClr val="C00000"/>
                    </a:solidFill>
                  </a:rPr>
                  <a:t>基于梯度方法搜索最优动作序列 </a:t>
                </a:r>
                <a:r>
                  <a:rPr lang="en-US" altLang="zh-CN" sz="1800" dirty="0">
                    <a:solidFill>
                      <a:srgbClr val="C00000"/>
                    </a:solidFill>
                    <a:sym typeface="Wingdings" pitchFamily="2" charset="2"/>
                  </a:rPr>
                  <a:t></a:t>
                </a:r>
                <a:r>
                  <a:rPr lang="zh-CN" altLang="en-US" sz="1800" dirty="0">
                    <a:solidFill>
                      <a:srgbClr val="C00000"/>
                    </a:solidFill>
                    <a:sym typeface="Wingdings" pitchFamily="2" charset="2"/>
                  </a:rPr>
                  <a:t> </a:t>
                </a:r>
                <a:r>
                  <a:rPr lang="zh-CN" altLang="en-US" sz="1800" b="1" dirty="0">
                    <a:solidFill>
                      <a:srgbClr val="C00000"/>
                    </a:solidFill>
                    <a:sym typeface="Wingdings" pitchFamily="2" charset="2"/>
                  </a:rPr>
                  <a:t>使用深度学习求解</a:t>
                </a:r>
                <a:endParaRPr lang="zh-CN" altLang="en-US" sz="1800" b="1" dirty="0">
                  <a:solidFill>
                    <a:srgbClr val="C00000"/>
                  </a:solidFill>
                </a:endParaRPr>
              </a:p>
            </p:txBody>
          </p:sp>
        </mc:Choice>
        <mc:Fallback xmlns="">
          <p:sp>
            <p:nvSpPr>
              <p:cNvPr id="5" name="内容占位符 4">
                <a:extLst>
                  <a:ext uri="{FF2B5EF4-FFF2-40B4-BE49-F238E27FC236}">
                    <a16:creationId xmlns:a16="http://schemas.microsoft.com/office/drawing/2014/main" id="{1B351600-9B53-964F-BADE-8AFF3206667E}"/>
                  </a:ext>
                </a:extLst>
              </p:cNvPr>
              <p:cNvSpPr>
                <a:spLocks noGrp="1" noRot="1" noChangeAspect="1" noMove="1" noResize="1" noEditPoints="1" noAdjustHandles="1" noChangeArrowheads="1" noChangeShapeType="1" noTextEdit="1"/>
              </p:cNvSpPr>
              <p:nvPr>
                <p:ph sz="half" idx="1"/>
              </p:nvPr>
            </p:nvSpPr>
            <p:spPr>
              <a:blipFill>
                <a:blip r:embed="rId2"/>
                <a:stretch>
                  <a:fillRect l="-347"/>
                </a:stretch>
              </a:blipFill>
            </p:spPr>
            <p:txBody>
              <a:bodyPr/>
              <a:lstStyle/>
              <a:p>
                <a:r>
                  <a:rPr lang="zh-CN" altLang="en-US">
                    <a:noFill/>
                  </a:rPr>
                  <a:t> </a:t>
                </a:r>
              </a:p>
            </p:txBody>
          </p:sp>
        </mc:Fallback>
      </mc:AlternateContent>
      <p:sp>
        <p:nvSpPr>
          <p:cNvPr id="7" name="椭圆 6">
            <a:extLst>
              <a:ext uri="{FF2B5EF4-FFF2-40B4-BE49-F238E27FC236}">
                <a16:creationId xmlns:a16="http://schemas.microsoft.com/office/drawing/2014/main" id="{190D9CA0-943A-BE4E-B69D-6FE3A31A66D7}"/>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5C59E4DF-778D-634D-A965-5FB003F13A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6605" y="4014911"/>
            <a:ext cx="9803552" cy="2284675"/>
          </a:xfrm>
          <a:prstGeom prst="rect">
            <a:avLst/>
          </a:prstGeom>
        </p:spPr>
      </p:pic>
    </p:spTree>
    <p:extLst>
      <p:ext uri="{BB962C8B-B14F-4D97-AF65-F5344CB8AC3E}">
        <p14:creationId xmlns:p14="http://schemas.microsoft.com/office/powerpoint/2010/main" val="414645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8960407-E39B-1743-AE9D-45AD561AE183}"/>
              </a:ext>
            </a:extLst>
          </p:cNvPr>
          <p:cNvSpPr>
            <a:spLocks noGrp="1"/>
          </p:cNvSpPr>
          <p:nvPr>
            <p:ph type="title"/>
          </p:nvPr>
        </p:nvSpPr>
        <p:spPr/>
        <p:txBody>
          <a:bodyPr/>
          <a:lstStyle/>
          <a:p>
            <a:r>
              <a:rPr lang="en-US" altLang="zh-CN" dirty="0"/>
              <a:t>JEPA</a:t>
            </a:r>
            <a:r>
              <a:rPr lang="zh-CN" altLang="en-US" dirty="0"/>
              <a:t>：主要贡献</a:t>
            </a:r>
          </a:p>
        </p:txBody>
      </p:sp>
      <p:sp>
        <p:nvSpPr>
          <p:cNvPr id="5" name="内容占位符 4">
            <a:extLst>
              <a:ext uri="{FF2B5EF4-FFF2-40B4-BE49-F238E27FC236}">
                <a16:creationId xmlns:a16="http://schemas.microsoft.com/office/drawing/2014/main" id="{48B25F69-12CF-2841-9BA0-19343EB61A81}"/>
              </a:ext>
            </a:extLst>
          </p:cNvPr>
          <p:cNvSpPr>
            <a:spLocks noGrp="1"/>
          </p:cNvSpPr>
          <p:nvPr>
            <p:ph sz="half" idx="1"/>
          </p:nvPr>
        </p:nvSpPr>
        <p:spPr/>
        <p:txBody>
          <a:bodyPr/>
          <a:lstStyle/>
          <a:p>
            <a:r>
              <a:rPr lang="zh-CN" altLang="en-US" dirty="0"/>
              <a:t>为世界模型设计架构和训练范式是几十年人工智能发展真正取得进展的主要障碍。 </a:t>
            </a:r>
            <a:endParaRPr lang="en-US" altLang="zh-CN" dirty="0"/>
          </a:p>
          <a:p>
            <a:r>
              <a:rPr lang="en-US" altLang="zh-CN" dirty="0"/>
              <a:t>JEPA</a:t>
            </a:r>
            <a:r>
              <a:rPr lang="zh-CN" altLang="en-US" dirty="0"/>
              <a:t> 主要贡献正是分层架构和世界模型的训练流程，通过预测表示多个结果：</a:t>
            </a:r>
            <a:endParaRPr lang="en-US" altLang="zh-CN" dirty="0"/>
          </a:p>
          <a:p>
            <a:pPr marL="582006" lvl="1" indent="-342900">
              <a:buFont typeface="+mj-lt"/>
              <a:buAutoNum type="arabicPeriod"/>
            </a:pPr>
            <a:r>
              <a:rPr lang="en-US" altLang="zh-CN" dirty="0"/>
              <a:t>Self-Supervised Learning</a:t>
            </a:r>
            <a:r>
              <a:rPr lang="zh-CN" altLang="en-US" dirty="0"/>
              <a:t>，</a:t>
            </a:r>
            <a:r>
              <a:rPr lang="en-US" altLang="zh-CN" dirty="0"/>
              <a:t>SSL</a:t>
            </a:r>
            <a:r>
              <a:rPr lang="zh-CN" altLang="en-US" dirty="0"/>
              <a:t> 自监督学习</a:t>
            </a:r>
            <a:endParaRPr lang="en-US" altLang="zh-CN" dirty="0"/>
          </a:p>
          <a:p>
            <a:pPr marL="582006" lvl="1" indent="-342900">
              <a:buFont typeface="+mj-lt"/>
              <a:buAutoNum type="arabicPeriod"/>
            </a:pPr>
            <a:r>
              <a:rPr lang="en-US" altLang="zh-CN" dirty="0"/>
              <a:t>Handling</a:t>
            </a:r>
            <a:r>
              <a:rPr lang="zh-CN" altLang="en-US" dirty="0"/>
              <a:t> </a:t>
            </a:r>
            <a:r>
              <a:rPr lang="en-US" altLang="zh-CN" dirty="0"/>
              <a:t>Uncertainty with Latent Variables</a:t>
            </a:r>
            <a:r>
              <a:rPr lang="zh-CN" altLang="en-US" dirty="0"/>
              <a:t>，使用隐变量处理不确定性</a:t>
            </a:r>
            <a:endParaRPr lang="en-US" altLang="zh-CN" dirty="0"/>
          </a:p>
          <a:p>
            <a:pPr marL="582006" lvl="1" indent="-342900">
              <a:buFont typeface="+mj-lt"/>
              <a:buAutoNum type="arabicPeriod"/>
            </a:pPr>
            <a:r>
              <a:rPr lang="en-US" altLang="zh-CN" dirty="0"/>
              <a:t>Training Energy-Based Models</a:t>
            </a:r>
            <a:r>
              <a:rPr lang="zh-CN" altLang="en-US" dirty="0"/>
              <a:t>（</a:t>
            </a:r>
            <a:r>
              <a:rPr lang="en-US" altLang="zh-CN" dirty="0"/>
              <a:t>EBM</a:t>
            </a:r>
            <a:r>
              <a:rPr lang="zh-CN" altLang="en-US" dirty="0"/>
              <a:t>），训练能量模型 </a:t>
            </a:r>
            <a:r>
              <a:rPr lang="en-US" altLang="zh-CN" dirty="0">
                <a:sym typeface="Wingdings" pitchFamily="2" charset="2"/>
              </a:rPr>
              <a:t></a:t>
            </a:r>
            <a:r>
              <a:rPr lang="zh-CN" altLang="en-US" dirty="0">
                <a:sym typeface="Wingdings" pitchFamily="2" charset="2"/>
              </a:rPr>
              <a:t> 熵 </a:t>
            </a:r>
            <a:r>
              <a:rPr lang="en-US" altLang="zh-CN" dirty="0">
                <a:sym typeface="Wingdings" pitchFamily="2" charset="2"/>
              </a:rPr>
              <a:t></a:t>
            </a:r>
            <a:r>
              <a:rPr lang="zh-CN" altLang="en-US" dirty="0">
                <a:sym typeface="Wingdings" pitchFamily="2" charset="2"/>
              </a:rPr>
              <a:t> 梯度</a:t>
            </a:r>
            <a:endParaRPr lang="en-US" altLang="zh-CN" dirty="0">
              <a:sym typeface="Wingdings" pitchFamily="2" charset="2"/>
            </a:endParaRPr>
          </a:p>
          <a:p>
            <a:pPr marL="582006" lvl="1" indent="-342900">
              <a:buFont typeface="+mj-lt"/>
              <a:buAutoNum type="arabicPeriod"/>
            </a:pPr>
            <a:r>
              <a:rPr lang="en-US" altLang="zh-CN" dirty="0">
                <a:solidFill>
                  <a:srgbClr val="C00000"/>
                </a:solidFill>
              </a:rPr>
              <a:t>Joint Embedding Predictive Architecture</a:t>
            </a:r>
            <a:r>
              <a:rPr lang="zh-CN" altLang="en-US" dirty="0">
                <a:solidFill>
                  <a:srgbClr val="C00000"/>
                </a:solidFill>
              </a:rPr>
              <a:t>（</a:t>
            </a:r>
            <a:r>
              <a:rPr lang="en-US" altLang="zh-CN" dirty="0">
                <a:solidFill>
                  <a:srgbClr val="C00000"/>
                </a:solidFill>
              </a:rPr>
              <a:t>JEPA</a:t>
            </a:r>
            <a:r>
              <a:rPr lang="zh-CN" altLang="en-US" dirty="0">
                <a:solidFill>
                  <a:srgbClr val="C00000"/>
                </a:solidFill>
              </a:rPr>
              <a:t>），</a:t>
            </a:r>
            <a:r>
              <a:rPr lang="zh-CN" altLang="en-US" b="1" dirty="0">
                <a:solidFill>
                  <a:srgbClr val="C00000"/>
                </a:solidFill>
              </a:rPr>
              <a:t> 联合嵌入预测架构</a:t>
            </a:r>
            <a:endParaRPr lang="zh-CN" altLang="en-US" dirty="0">
              <a:solidFill>
                <a:srgbClr val="C00000"/>
              </a:solidFill>
            </a:endParaRPr>
          </a:p>
          <a:p>
            <a:pPr lvl="1"/>
            <a:endParaRPr lang="zh-CN" altLang="en-US" dirty="0"/>
          </a:p>
        </p:txBody>
      </p:sp>
      <p:sp>
        <p:nvSpPr>
          <p:cNvPr id="6" name="椭圆 5">
            <a:extLst>
              <a:ext uri="{FF2B5EF4-FFF2-40B4-BE49-F238E27FC236}">
                <a16:creationId xmlns:a16="http://schemas.microsoft.com/office/drawing/2014/main" id="{797F845B-5EB5-F84F-8360-EE7CC696CB7C}"/>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764584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14A92E-5AE5-564F-ADC6-240D9017059A}"/>
              </a:ext>
            </a:extLst>
          </p:cNvPr>
          <p:cNvSpPr>
            <a:spLocks noGrp="1"/>
          </p:cNvSpPr>
          <p:nvPr>
            <p:ph type="title"/>
          </p:nvPr>
        </p:nvSpPr>
        <p:spPr/>
        <p:txBody>
          <a:bodyPr/>
          <a:lstStyle/>
          <a:p>
            <a:r>
              <a:rPr lang="en-US" altLang="zh-CN" dirty="0"/>
              <a:t>JEPA</a:t>
            </a:r>
            <a:r>
              <a:rPr lang="zh-CN" altLang="en-US" dirty="0"/>
              <a:t>：</a:t>
            </a:r>
            <a:r>
              <a:rPr lang="en-US" altLang="zh-CN" dirty="0"/>
              <a:t> Joint Embedding Predictive Architecture</a:t>
            </a:r>
            <a:endParaRPr lang="zh-CN" altLang="en-US" dirty="0"/>
          </a:p>
        </p:txBody>
      </p:sp>
      <p:sp>
        <p:nvSpPr>
          <p:cNvPr id="6" name="内容占位符 5">
            <a:extLst>
              <a:ext uri="{FF2B5EF4-FFF2-40B4-BE49-F238E27FC236}">
                <a16:creationId xmlns:a16="http://schemas.microsoft.com/office/drawing/2014/main" id="{4057DF8D-CCD4-1C41-8937-105D971A96D0}"/>
              </a:ext>
            </a:extLst>
          </p:cNvPr>
          <p:cNvSpPr>
            <a:spLocks noGrp="1"/>
          </p:cNvSpPr>
          <p:nvPr>
            <p:ph sz="half" idx="1"/>
          </p:nvPr>
        </p:nvSpPr>
        <p:spPr>
          <a:xfrm>
            <a:off x="623635" y="1360170"/>
            <a:ext cx="4200613" cy="4994910"/>
          </a:xfrm>
        </p:spPr>
        <p:txBody>
          <a:bodyPr/>
          <a:lstStyle/>
          <a:p>
            <a:r>
              <a:rPr lang="en-US" altLang="zh-CN" dirty="0"/>
              <a:t>JEPA </a:t>
            </a:r>
            <a:r>
              <a:rPr lang="zh-CN" altLang="en-US" dirty="0"/>
              <a:t>不是生成式，不能用从 </a:t>
            </a:r>
            <a:r>
              <a:rPr lang="en-US" altLang="zh-CN" dirty="0"/>
              <a:t>x </a:t>
            </a:r>
            <a:r>
              <a:rPr lang="zh-CN" altLang="en-US" dirty="0"/>
              <a:t>预测 </a:t>
            </a:r>
            <a:r>
              <a:rPr lang="en-US" altLang="zh-CN" dirty="0"/>
              <a:t>y</a:t>
            </a:r>
            <a:r>
              <a:rPr lang="zh-CN" altLang="en-US" dirty="0"/>
              <a:t>；仅捕获 </a:t>
            </a:r>
            <a:r>
              <a:rPr lang="en-US" altLang="zh-CN" dirty="0"/>
              <a:t>x </a:t>
            </a:r>
            <a:r>
              <a:rPr lang="zh-CN" altLang="en-US" dirty="0"/>
              <a:t>和 </a:t>
            </a:r>
            <a:r>
              <a:rPr lang="en-US" altLang="zh-CN" dirty="0"/>
              <a:t>y </a:t>
            </a:r>
            <a:r>
              <a:rPr lang="zh-CN" altLang="en-US" dirty="0"/>
              <a:t>间依赖关系，而不显式生成 </a:t>
            </a:r>
            <a:r>
              <a:rPr lang="en-US" altLang="zh-CN" dirty="0"/>
              <a:t>y </a:t>
            </a:r>
            <a:r>
              <a:rPr lang="zh-CN" altLang="en-US" dirty="0"/>
              <a:t>的预测：</a:t>
            </a:r>
            <a:endParaRPr lang="en-US" altLang="zh-CN" dirty="0"/>
          </a:p>
          <a:p>
            <a:pPr lvl="1"/>
            <a:r>
              <a:rPr lang="zh-CN" altLang="en-US" dirty="0"/>
              <a:t>通过编码器不变性实现多模态</a:t>
            </a:r>
            <a:endParaRPr lang="en-US" altLang="zh-CN" dirty="0"/>
          </a:p>
          <a:p>
            <a:pPr lvl="1"/>
            <a:r>
              <a:rPr lang="zh-CN" altLang="en-US" dirty="0"/>
              <a:t>通过潜在变量预测器实现多模态</a:t>
            </a:r>
          </a:p>
        </p:txBody>
      </p:sp>
      <p:pic>
        <p:nvPicPr>
          <p:cNvPr id="4" name="图片 3">
            <a:extLst>
              <a:ext uri="{FF2B5EF4-FFF2-40B4-BE49-F238E27FC236}">
                <a16:creationId xmlns:a16="http://schemas.microsoft.com/office/drawing/2014/main" id="{E31FE970-4455-EF47-81F0-E14A1739F9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8219" y="1474813"/>
            <a:ext cx="6654909" cy="4880267"/>
          </a:xfrm>
          <a:prstGeom prst="rect">
            <a:avLst/>
          </a:prstGeom>
        </p:spPr>
      </p:pic>
      <p:sp>
        <p:nvSpPr>
          <p:cNvPr id="7" name="椭圆 6">
            <a:extLst>
              <a:ext uri="{FF2B5EF4-FFF2-40B4-BE49-F238E27FC236}">
                <a16:creationId xmlns:a16="http://schemas.microsoft.com/office/drawing/2014/main" id="{32AED5BB-E130-5349-A5EF-8D1D60E1E26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1</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91942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03CA25D-D5E0-D04C-856B-DFD3432FB8DB}"/>
              </a:ext>
            </a:extLst>
          </p:cNvPr>
          <p:cNvSpPr>
            <a:spLocks noGrp="1"/>
          </p:cNvSpPr>
          <p:nvPr>
            <p:ph type="title"/>
          </p:nvPr>
        </p:nvSpPr>
        <p:spPr>
          <a:xfrm>
            <a:off x="903890" y="558414"/>
            <a:ext cx="10683218" cy="589190"/>
          </a:xfrm>
        </p:spPr>
        <p:txBody>
          <a:bodyPr/>
          <a:lstStyle/>
          <a:p>
            <a:r>
              <a:rPr lang="en-US" altLang="zh-CN" dirty="0"/>
              <a:t>I-JEPA</a:t>
            </a:r>
            <a:endParaRPr lang="zh-CN" altLang="en-US" dirty="0"/>
          </a:p>
        </p:txBody>
      </p:sp>
      <p:sp>
        <p:nvSpPr>
          <p:cNvPr id="12" name="内容占位符 11">
            <a:extLst>
              <a:ext uri="{FF2B5EF4-FFF2-40B4-BE49-F238E27FC236}">
                <a16:creationId xmlns:a16="http://schemas.microsoft.com/office/drawing/2014/main" id="{58823EF1-7501-3D47-A7C6-0E6FAED17407}"/>
              </a:ext>
            </a:extLst>
          </p:cNvPr>
          <p:cNvSpPr>
            <a:spLocks noGrp="1"/>
          </p:cNvSpPr>
          <p:nvPr>
            <p:ph sz="half" idx="1"/>
          </p:nvPr>
        </p:nvSpPr>
        <p:spPr/>
        <p:txBody>
          <a:bodyPr/>
          <a:lstStyle/>
          <a:p>
            <a:r>
              <a:rPr kumimoji="1" lang="en-US" altLang="zh-CN" sz="1600" dirty="0">
                <a:hlinkClick r:id="rId2"/>
              </a:rPr>
              <a:t>https://arxiv.org/abs/2301.08243</a:t>
            </a:r>
            <a:r>
              <a:rPr kumimoji="1" lang="zh-CN" altLang="en-US" sz="1600" dirty="0"/>
              <a:t> </a:t>
            </a:r>
            <a:r>
              <a:rPr lang="en-US" altLang="zh-CN" sz="1600" dirty="0"/>
              <a:t>Self-Supervised Learning from Images with a Joint-Embedding Predictive Architecture.</a:t>
            </a:r>
            <a:br>
              <a:rPr lang="en-US" altLang="zh-CN" dirty="0"/>
            </a:br>
            <a:br>
              <a:rPr kumimoji="1" lang="en-US" altLang="zh-CN" dirty="0"/>
            </a:br>
            <a:endParaRPr kumimoji="1" lang="zh-CN" altLang="en-US" dirty="0"/>
          </a:p>
        </p:txBody>
      </p:sp>
      <p:pic>
        <p:nvPicPr>
          <p:cNvPr id="8" name="图片 7">
            <a:extLst>
              <a:ext uri="{FF2B5EF4-FFF2-40B4-BE49-F238E27FC236}">
                <a16:creationId xmlns:a16="http://schemas.microsoft.com/office/drawing/2014/main" id="{301CCA14-B9A9-0B48-A3B5-C580257B09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0700" y="2490970"/>
            <a:ext cx="10809341" cy="3662817"/>
          </a:xfrm>
          <a:prstGeom prst="rect">
            <a:avLst/>
          </a:prstGeom>
        </p:spPr>
      </p:pic>
      <p:sp>
        <p:nvSpPr>
          <p:cNvPr id="6" name="椭圆 5">
            <a:extLst>
              <a:ext uri="{FF2B5EF4-FFF2-40B4-BE49-F238E27FC236}">
                <a16:creationId xmlns:a16="http://schemas.microsoft.com/office/drawing/2014/main" id="{B587314C-FF87-9B41-A787-42DC7A47E95A}"/>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1727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pic>
        <p:nvPicPr>
          <p:cNvPr id="6" name="图片 5">
            <a:extLst>
              <a:ext uri="{FF2B5EF4-FFF2-40B4-BE49-F238E27FC236}">
                <a16:creationId xmlns:a16="http://schemas.microsoft.com/office/drawing/2014/main" id="{E4F19070-F43D-814C-9921-5B7296A2C2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1541" y="1965369"/>
            <a:ext cx="10567659" cy="3850741"/>
          </a:xfrm>
          <a:prstGeom prst="rect">
            <a:avLst/>
          </a:prstGeom>
        </p:spPr>
      </p:pic>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59807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创新：</a:t>
            </a:r>
            <a:r>
              <a:rPr lang="en-US" altLang="zh-CN" dirty="0"/>
              <a:t>1</a:t>
            </a:r>
            <a:r>
              <a:rPr lang="zh-CN" altLang="en-US" dirty="0"/>
              <a:t>）非直接生成像素而是生成语义表征；</a:t>
            </a:r>
            <a:r>
              <a:rPr lang="en-US" altLang="zh-CN" dirty="0"/>
              <a:t>2</a:t>
            </a:r>
            <a:r>
              <a:rPr lang="zh-CN" altLang="en-US" dirty="0"/>
              <a:t>）采用 </a:t>
            </a:r>
            <a:r>
              <a:rPr lang="en-US" altLang="zh-CN" dirty="0"/>
              <a:t>MAE</a:t>
            </a:r>
            <a:r>
              <a:rPr lang="zh-CN" altLang="en-US" dirty="0"/>
              <a:t> 更新目标编码器参数方式。</a:t>
            </a:r>
            <a:endParaRPr lang="en-US" altLang="zh-CN" dirty="0"/>
          </a:p>
          <a:p>
            <a:r>
              <a:rPr lang="zh-CN" altLang="en-US" dirty="0">
                <a:solidFill>
                  <a:srgbClr val="C00000"/>
                </a:solidFill>
              </a:rPr>
              <a:t>特点：</a:t>
            </a:r>
            <a:r>
              <a:rPr lang="zh-CN" altLang="en-US" dirty="0"/>
              <a:t>通过 </a:t>
            </a:r>
            <a:r>
              <a:rPr lang="en-US" altLang="zh-CN" dirty="0"/>
              <a:t>AI</a:t>
            </a:r>
            <a:r>
              <a:rPr lang="zh-CN" altLang="en-US" dirty="0"/>
              <a:t> 学会图像的语义表达，并论证可以用于于各种下游任务。</a:t>
            </a:r>
            <a:endParaRPr kumimoji="1" lang="zh-CN" altLang="en-US" dirty="0"/>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6674FF7F-B4F7-984F-BBB4-EDB70F1122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3137" y="2506238"/>
            <a:ext cx="4116963" cy="4035885"/>
          </a:xfrm>
          <a:prstGeom prst="rect">
            <a:avLst/>
          </a:prstGeom>
        </p:spPr>
      </p:pic>
      <p:pic>
        <p:nvPicPr>
          <p:cNvPr id="8" name="图片 7">
            <a:extLst>
              <a:ext uri="{FF2B5EF4-FFF2-40B4-BE49-F238E27FC236}">
                <a16:creationId xmlns:a16="http://schemas.microsoft.com/office/drawing/2014/main" id="{254C934C-DECD-AF42-AB24-82FA64B7B4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3508" y="2494224"/>
            <a:ext cx="5497180" cy="3887963"/>
          </a:xfrm>
          <a:prstGeom prst="rect">
            <a:avLst/>
          </a:prstGeom>
        </p:spPr>
      </p:pic>
    </p:spTree>
    <p:extLst>
      <p:ext uri="{BB962C8B-B14F-4D97-AF65-F5344CB8AC3E}">
        <p14:creationId xmlns:p14="http://schemas.microsoft.com/office/powerpoint/2010/main" val="2796967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F5A57B-4661-BD4B-8256-1B93FA7D0BF7}"/>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4" name="图片 3">
            <a:extLst>
              <a:ext uri="{FF2B5EF4-FFF2-40B4-BE49-F238E27FC236}">
                <a16:creationId xmlns:a16="http://schemas.microsoft.com/office/drawing/2014/main" id="{B91E0C4A-E633-C748-9C0F-C4BDD29FF2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4094" y="1178354"/>
            <a:ext cx="5276427" cy="5168944"/>
          </a:xfrm>
          <a:prstGeom prst="roundRect">
            <a:avLst>
              <a:gd name="adj" fmla="val 4121"/>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23B8BDC5-BF00-AD46-88AC-EEB23AE5A4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0728" y="1154606"/>
            <a:ext cx="5980633" cy="5216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7097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C2A5590-DE6B-2A4D-862A-443D27A84BCB}"/>
              </a:ext>
            </a:extLst>
          </p:cNvPr>
          <p:cNvSpPr>
            <a:spLocks noGrp="1"/>
          </p:cNvSpPr>
          <p:nvPr>
            <p:ph type="title"/>
          </p:nvPr>
        </p:nvSpPr>
        <p:spPr/>
        <p:txBody>
          <a:bodyPr/>
          <a:lstStyle/>
          <a:p>
            <a:r>
              <a:rPr lang="en-US" altLang="zh-CN" dirty="0"/>
              <a:t>I-JEPA</a:t>
            </a:r>
            <a:r>
              <a:rPr lang="zh-CN" altLang="en-US" dirty="0"/>
              <a:t> 才是世界模型的未来</a:t>
            </a:r>
          </a:p>
        </p:txBody>
      </p:sp>
      <p:sp>
        <p:nvSpPr>
          <p:cNvPr id="10" name="内容占位符 9">
            <a:extLst>
              <a:ext uri="{FF2B5EF4-FFF2-40B4-BE49-F238E27FC236}">
                <a16:creationId xmlns:a16="http://schemas.microsoft.com/office/drawing/2014/main" id="{12BC9C6E-9B0C-E14C-9CEE-B22A9BE6C0DA}"/>
              </a:ext>
            </a:extLst>
          </p:cNvPr>
          <p:cNvSpPr>
            <a:spLocks noGrp="1"/>
          </p:cNvSpPr>
          <p:nvPr>
            <p:ph sz="half" idx="1"/>
          </p:nvPr>
        </p:nvSpPr>
        <p:spPr>
          <a:xfrm>
            <a:off x="623635" y="1147605"/>
            <a:ext cx="10963473" cy="1206712"/>
          </a:xfrm>
        </p:spPr>
        <p:txBody>
          <a:bodyPr/>
          <a:lstStyle/>
          <a:p>
            <a:r>
              <a:rPr lang="zh-CN" altLang="en-US" dirty="0">
                <a:solidFill>
                  <a:srgbClr val="C00000"/>
                </a:solidFill>
              </a:rPr>
              <a:t>推理：</a:t>
            </a:r>
            <a:r>
              <a:rPr lang="zh-CN" altLang="en-US" dirty="0">
                <a:solidFill>
                  <a:srgbClr val="1D1D1A"/>
                </a:solidFill>
              </a:rPr>
              <a:t>使用 </a:t>
            </a:r>
            <a:r>
              <a:rPr lang="en-US" altLang="zh-CN" dirty="0">
                <a:solidFill>
                  <a:srgbClr val="1D1D1A"/>
                </a:solidFill>
              </a:rPr>
              <a:t>Predictor</a:t>
            </a:r>
            <a:r>
              <a:rPr lang="zh-CN" altLang="en-US" dirty="0">
                <a:solidFill>
                  <a:srgbClr val="1D1D1A"/>
                </a:solidFill>
              </a:rPr>
              <a:t> 来进行表征，然后利用 </a:t>
            </a:r>
            <a:r>
              <a:rPr lang="en-US" altLang="zh-CN" dirty="0">
                <a:solidFill>
                  <a:srgbClr val="1D1D1A"/>
                </a:solidFill>
              </a:rPr>
              <a:t>class</a:t>
            </a:r>
            <a:r>
              <a:rPr lang="zh-CN" altLang="en-US" dirty="0">
                <a:solidFill>
                  <a:srgbClr val="1D1D1A"/>
                </a:solidFill>
              </a:rPr>
              <a:t> </a:t>
            </a:r>
            <a:r>
              <a:rPr lang="en-US" altLang="zh-CN" dirty="0">
                <a:solidFill>
                  <a:srgbClr val="1D1D1A"/>
                </a:solidFill>
              </a:rPr>
              <a:t>Token</a:t>
            </a:r>
            <a:r>
              <a:rPr lang="zh-CN" altLang="en-US" dirty="0">
                <a:solidFill>
                  <a:srgbClr val="1D1D1A"/>
                </a:solidFill>
              </a:rPr>
              <a:t> 输出进行 </a:t>
            </a:r>
            <a:r>
              <a:rPr lang="en-US" altLang="zh-CN" dirty="0">
                <a:solidFill>
                  <a:srgbClr val="1D1D1A"/>
                </a:solidFill>
              </a:rPr>
              <a:t>avg</a:t>
            </a:r>
            <a:r>
              <a:rPr lang="zh-CN" altLang="en-US" dirty="0">
                <a:solidFill>
                  <a:srgbClr val="1D1D1A"/>
                </a:solidFill>
              </a:rPr>
              <a:t> </a:t>
            </a:r>
            <a:r>
              <a:rPr lang="en-US" altLang="zh-CN" dirty="0">
                <a:solidFill>
                  <a:srgbClr val="1D1D1A"/>
                </a:solidFill>
              </a:rPr>
              <a:t>pooling</a:t>
            </a:r>
            <a:r>
              <a:rPr lang="zh-CN" altLang="en-US" dirty="0">
                <a:solidFill>
                  <a:srgbClr val="1D1D1A"/>
                </a:solidFill>
              </a:rPr>
              <a:t> 得到分类概率。</a:t>
            </a:r>
            <a:endParaRPr lang="en-US" altLang="zh-CN" dirty="0">
              <a:solidFill>
                <a:srgbClr val="1D1D1A"/>
              </a:solidFill>
            </a:endParaRPr>
          </a:p>
          <a:p>
            <a:r>
              <a:rPr kumimoji="1" lang="zh-CN" altLang="en-US" dirty="0">
                <a:solidFill>
                  <a:srgbClr val="C00000"/>
                </a:solidFill>
              </a:rPr>
              <a:t>可视化：</a:t>
            </a:r>
            <a:r>
              <a:rPr kumimoji="1" lang="zh-CN" altLang="en-US" dirty="0">
                <a:solidFill>
                  <a:srgbClr val="1D1D1A"/>
                </a:solidFill>
              </a:rPr>
              <a:t>使用扩散模型 </a:t>
            </a:r>
            <a:r>
              <a:rPr kumimoji="1" lang="en-US" altLang="zh-CN" dirty="0">
                <a:solidFill>
                  <a:srgbClr val="1D1D1A"/>
                </a:solidFill>
              </a:rPr>
              <a:t>Diffusion</a:t>
            </a:r>
            <a:r>
              <a:rPr kumimoji="1" lang="zh-CN" altLang="en-US" dirty="0">
                <a:solidFill>
                  <a:srgbClr val="1D1D1A"/>
                </a:solidFill>
              </a:rPr>
              <a:t> </a:t>
            </a:r>
            <a:r>
              <a:rPr kumimoji="1" lang="en-US" altLang="zh-CN" dirty="0">
                <a:solidFill>
                  <a:srgbClr val="1D1D1A"/>
                </a:solidFill>
              </a:rPr>
              <a:t>Model</a:t>
            </a:r>
            <a:r>
              <a:rPr kumimoji="1" lang="zh-CN" altLang="en-US" dirty="0">
                <a:solidFill>
                  <a:srgbClr val="1D1D1A"/>
                </a:solidFill>
              </a:rPr>
              <a:t> 对表征向量逆高斯过程恢复原图看预测的概率。</a:t>
            </a:r>
          </a:p>
        </p:txBody>
      </p:sp>
      <p:sp>
        <p:nvSpPr>
          <p:cNvPr id="7" name="椭圆 6">
            <a:extLst>
              <a:ext uri="{FF2B5EF4-FFF2-40B4-BE49-F238E27FC236}">
                <a16:creationId xmlns:a16="http://schemas.microsoft.com/office/drawing/2014/main" id="{D8B1CF49-6EA9-CD41-AD8D-A506469D70E1}"/>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2</a:t>
            </a:r>
            <a:endParaRPr kumimoji="1" lang="zh-CN" altLang="en-US" sz="2400" b="1"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CB397A12-A958-1744-BA4A-E8617DDC97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833" y="2674939"/>
            <a:ext cx="5233084" cy="3624647"/>
          </a:xfrm>
          <a:prstGeom prst="rect">
            <a:avLst/>
          </a:prstGeom>
        </p:spPr>
      </p:pic>
      <p:pic>
        <p:nvPicPr>
          <p:cNvPr id="9" name="图片 8">
            <a:extLst>
              <a:ext uri="{FF2B5EF4-FFF2-40B4-BE49-F238E27FC236}">
                <a16:creationId xmlns:a16="http://schemas.microsoft.com/office/drawing/2014/main" id="{E5753F9D-21BD-4A4D-B249-B6EC4CA68B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78129" y="2575378"/>
            <a:ext cx="5108979" cy="3823768"/>
          </a:xfrm>
          <a:prstGeom prst="rect">
            <a:avLst/>
          </a:prstGeom>
        </p:spPr>
      </p:pic>
    </p:spTree>
    <p:extLst>
      <p:ext uri="{BB962C8B-B14F-4D97-AF65-F5344CB8AC3E}">
        <p14:creationId xmlns:p14="http://schemas.microsoft.com/office/powerpoint/2010/main" val="1995220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325DF9F-BA34-8242-AAB9-56017076DED6}"/>
              </a:ext>
            </a:extLst>
          </p:cNvPr>
          <p:cNvSpPr>
            <a:spLocks noGrp="1"/>
          </p:cNvSpPr>
          <p:nvPr>
            <p:ph type="title"/>
          </p:nvPr>
        </p:nvSpPr>
        <p:spPr/>
        <p:txBody>
          <a:bodyPr/>
          <a:lstStyle/>
          <a:p>
            <a:r>
              <a:rPr lang="en-US" altLang="zh-CN" dirty="0"/>
              <a:t>V-JEPA</a:t>
            </a:r>
            <a:r>
              <a:rPr lang="zh-CN" altLang="en-US" dirty="0"/>
              <a:t> 才是世界模型的未来</a:t>
            </a:r>
          </a:p>
        </p:txBody>
      </p:sp>
      <p:sp>
        <p:nvSpPr>
          <p:cNvPr id="9" name="内容占位符 8">
            <a:extLst>
              <a:ext uri="{FF2B5EF4-FFF2-40B4-BE49-F238E27FC236}">
                <a16:creationId xmlns:a16="http://schemas.microsoft.com/office/drawing/2014/main" id="{4F4CA6C4-B238-8847-BE3A-AA9FB8E6B687}"/>
              </a:ext>
            </a:extLst>
          </p:cNvPr>
          <p:cNvSpPr>
            <a:spLocks noGrp="1"/>
          </p:cNvSpPr>
          <p:nvPr>
            <p:ph sz="half" idx="1"/>
          </p:nvPr>
        </p:nvSpPr>
        <p:spPr>
          <a:xfrm>
            <a:off x="623635" y="1360170"/>
            <a:ext cx="3633055" cy="4994910"/>
          </a:xfrm>
        </p:spPr>
        <p:txBody>
          <a:bodyPr anchor="ctr"/>
          <a:lstStyle/>
          <a:p>
            <a:r>
              <a:rPr lang="zh-CN" altLang="en-US" dirty="0"/>
              <a:t>使用 </a:t>
            </a:r>
            <a:r>
              <a:rPr lang="en-US" altLang="zh-CN" dirty="0"/>
              <a:t>V-JEPA</a:t>
            </a:r>
            <a:r>
              <a:rPr lang="zh-CN" altLang="en-US" dirty="0"/>
              <a:t> 主要关注于「感知」</a:t>
            </a:r>
            <a:r>
              <a:rPr lang="en-US" altLang="zh-CN" dirty="0"/>
              <a:t>——</a:t>
            </a:r>
            <a:r>
              <a:rPr lang="zh-CN" altLang="en-US" dirty="0"/>
              <a:t>通过分析视频来理解周围世界的即时情况。</a:t>
            </a:r>
            <a:endParaRPr lang="en-US" altLang="zh-CN" dirty="0"/>
          </a:p>
          <a:p>
            <a:r>
              <a:rPr lang="zh-CN" altLang="en-US" dirty="0"/>
              <a:t>在 </a:t>
            </a:r>
            <a:r>
              <a:rPr lang="en-US" altLang="zh-CN" dirty="0"/>
              <a:t>V-JEPA</a:t>
            </a:r>
            <a:r>
              <a:rPr lang="zh-CN" altLang="en-US" dirty="0"/>
              <a:t> 架构中，预测器充当了一个初步的「物理世界模型」，能够概括性地告诉我们视频中正在发生的事情。</a:t>
            </a:r>
          </a:p>
        </p:txBody>
      </p:sp>
      <p:sp>
        <p:nvSpPr>
          <p:cNvPr id="4" name="椭圆 3">
            <a:extLst>
              <a:ext uri="{FF2B5EF4-FFF2-40B4-BE49-F238E27FC236}">
                <a16:creationId xmlns:a16="http://schemas.microsoft.com/office/drawing/2014/main" id="{DE729420-49D2-A547-87C3-C4CCC1277D14}"/>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pic>
        <p:nvPicPr>
          <p:cNvPr id="2" name="图片 1">
            <a:extLst>
              <a:ext uri="{FF2B5EF4-FFF2-40B4-BE49-F238E27FC236}">
                <a16:creationId xmlns:a16="http://schemas.microsoft.com/office/drawing/2014/main" id="{7A141A57-33FE-324E-BA76-D1687A1F7E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7458" y="1608104"/>
            <a:ext cx="6859650" cy="4499042"/>
          </a:xfrm>
          <a:prstGeom prst="rect">
            <a:avLst/>
          </a:prstGeom>
        </p:spPr>
      </p:pic>
    </p:spTree>
    <p:extLst>
      <p:ext uri="{BB962C8B-B14F-4D97-AF65-F5344CB8AC3E}">
        <p14:creationId xmlns:p14="http://schemas.microsoft.com/office/powerpoint/2010/main" val="36673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381FB-243B-3148-9E2C-3181095E0A74}"/>
              </a:ext>
            </a:extLst>
          </p:cNvPr>
          <p:cNvSpPr>
            <a:spLocks noGrp="1"/>
          </p:cNvSpPr>
          <p:nvPr>
            <p:ph type="title"/>
          </p:nvPr>
        </p:nvSpPr>
        <p:spPr/>
        <p:txBody>
          <a:bodyPr/>
          <a:lstStyle/>
          <a:p>
            <a:r>
              <a:rPr lang="en-US" altLang="zh-CN" dirty="0"/>
              <a:t>V-JEPA</a:t>
            </a:r>
            <a:r>
              <a:rPr lang="zh-CN" altLang="en-US" dirty="0"/>
              <a:t> 才是世界模型的未来</a:t>
            </a:r>
            <a:endParaRPr kumimoji="1" lang="zh-CN" altLang="en-US" dirty="0"/>
          </a:p>
        </p:txBody>
      </p:sp>
      <p:pic>
        <p:nvPicPr>
          <p:cNvPr id="5" name="图片 4">
            <a:extLst>
              <a:ext uri="{FF2B5EF4-FFF2-40B4-BE49-F238E27FC236}">
                <a16:creationId xmlns:a16="http://schemas.microsoft.com/office/drawing/2014/main" id="{22AA80B2-458A-4742-8AD6-DADA370AA7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056" y="1420626"/>
            <a:ext cx="9287146" cy="4924122"/>
          </a:xfrm>
          <a:prstGeom prst="rect">
            <a:avLst/>
          </a:prstGeom>
        </p:spPr>
      </p:pic>
      <p:sp>
        <p:nvSpPr>
          <p:cNvPr id="6" name="椭圆 5">
            <a:extLst>
              <a:ext uri="{FF2B5EF4-FFF2-40B4-BE49-F238E27FC236}">
                <a16:creationId xmlns:a16="http://schemas.microsoft.com/office/drawing/2014/main" id="{97E36D03-7129-124A-BABF-BD28F26DF758}"/>
              </a:ext>
            </a:extLst>
          </p:cNvPr>
          <p:cNvSpPr/>
          <p:nvPr/>
        </p:nvSpPr>
        <p:spPr>
          <a:xfrm>
            <a:off x="11140688" y="558414"/>
            <a:ext cx="578069" cy="5780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atin typeface="Futura Medium" panose="020B0602020204020303" pitchFamily="34" charset="-79"/>
                <a:cs typeface="Futura Medium" panose="020B0602020204020303" pitchFamily="34" charset="-79"/>
              </a:rPr>
              <a:t>3</a:t>
            </a:r>
            <a:endParaRPr kumimoji="1" lang="zh-CN" altLang="en-US" sz="24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423249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4FBDC90-D9C6-ED43-ADF3-CE82DD5A56E6}"/>
              </a:ext>
            </a:extLst>
          </p:cNvPr>
          <p:cNvSpPr>
            <a:spLocks noGrp="1"/>
          </p:cNvSpPr>
          <p:nvPr>
            <p:ph type="title"/>
          </p:nvPr>
        </p:nvSpPr>
        <p:spPr/>
        <p:txBody>
          <a:bodyPr/>
          <a:lstStyle/>
          <a:p>
            <a:r>
              <a:rPr lang="en-US" altLang="zh-CN" dirty="0"/>
              <a:t>JEPA</a:t>
            </a:r>
            <a:r>
              <a:rPr lang="zh-CN" altLang="en-US" dirty="0"/>
              <a:t> 目标</a:t>
            </a:r>
          </a:p>
        </p:txBody>
      </p:sp>
      <p:sp>
        <p:nvSpPr>
          <p:cNvPr id="8" name="内容占位符 7">
            <a:extLst>
              <a:ext uri="{FF2B5EF4-FFF2-40B4-BE49-F238E27FC236}">
                <a16:creationId xmlns:a16="http://schemas.microsoft.com/office/drawing/2014/main" id="{D63F3932-BE9F-CC4C-B96C-F71A70400CE8}"/>
              </a:ext>
            </a:extLst>
          </p:cNvPr>
          <p:cNvSpPr>
            <a:spLocks noGrp="1"/>
          </p:cNvSpPr>
          <p:nvPr>
            <p:ph sz="half" idx="1"/>
          </p:nvPr>
        </p:nvSpPr>
        <p:spPr/>
        <p:txBody>
          <a:bodyPr/>
          <a:lstStyle/>
          <a:p>
            <a:r>
              <a:rPr lang="zh-CN" altLang="en-US" dirty="0">
                <a:solidFill>
                  <a:srgbClr val="C00000"/>
                </a:solidFill>
              </a:rPr>
              <a:t>基于强化学习 </a:t>
            </a:r>
            <a:r>
              <a:rPr lang="en-US" altLang="zh-CN" dirty="0">
                <a:solidFill>
                  <a:srgbClr val="C00000"/>
                </a:solidFill>
              </a:rPr>
              <a:t>RL</a:t>
            </a:r>
            <a:r>
              <a:rPr lang="zh-CN" altLang="en-US" dirty="0">
                <a:solidFill>
                  <a:srgbClr val="C00000"/>
                </a:solidFill>
              </a:rPr>
              <a:t> 思路创建世界模型，模型使用深度学习 </a:t>
            </a:r>
            <a:r>
              <a:rPr lang="en-US" altLang="zh-CN" dirty="0">
                <a:solidFill>
                  <a:srgbClr val="C00000"/>
                </a:solidFill>
              </a:rPr>
              <a:t>+</a:t>
            </a:r>
            <a:r>
              <a:rPr lang="zh-CN" altLang="en-US" dirty="0">
                <a:solidFill>
                  <a:srgbClr val="C00000"/>
                </a:solidFill>
              </a:rPr>
              <a:t> 无监督方法来创建学习流程：</a:t>
            </a:r>
          </a:p>
          <a:p>
            <a:pPr lvl="1"/>
            <a:r>
              <a:rPr lang="zh-CN" altLang="en-US" sz="1600" b="1" dirty="0"/>
              <a:t>更好的 </a:t>
            </a:r>
            <a:r>
              <a:rPr lang="en-US" altLang="zh-CN" sz="1600" b="1" dirty="0"/>
              <a:t>Latent</a:t>
            </a:r>
            <a:r>
              <a:rPr lang="zh-CN" altLang="en-US" sz="1600" b="1" dirty="0"/>
              <a:t> </a:t>
            </a:r>
            <a:r>
              <a:rPr lang="en-US" altLang="zh-CN" sz="1600" b="1" dirty="0"/>
              <a:t>Variable</a:t>
            </a:r>
            <a:r>
              <a:rPr lang="zh-CN" altLang="en-US" sz="1600" dirty="0"/>
              <a:t>：相比于重建像素的变分自编码器 </a:t>
            </a:r>
            <a:r>
              <a:rPr lang="en-US" altLang="zh-CN" sz="1600" dirty="0"/>
              <a:t>VAE</a:t>
            </a:r>
            <a:r>
              <a:rPr lang="zh-CN" altLang="en-US" sz="1600" dirty="0"/>
              <a:t>、掩码自编码器 </a:t>
            </a:r>
            <a:r>
              <a:rPr lang="en-US" altLang="zh-CN" sz="1600" dirty="0"/>
              <a:t>MASK-VAE</a:t>
            </a:r>
            <a:r>
              <a:rPr lang="zh-CN" altLang="en-US" sz="1600" dirty="0"/>
              <a:t>、去噪自编码器</a:t>
            </a:r>
            <a:r>
              <a:rPr lang="en-US" altLang="zh-CN" sz="1600" dirty="0"/>
              <a:t>VQ-VAE</a:t>
            </a:r>
            <a:r>
              <a:rPr lang="zh-CN" altLang="en-US" sz="1600" dirty="0"/>
              <a:t>，更能产生优秀的视觉输入表达；</a:t>
            </a:r>
          </a:p>
          <a:p>
            <a:pPr lvl="1"/>
            <a:r>
              <a:rPr lang="zh-CN" altLang="en-US" sz="1600" b="1" dirty="0"/>
              <a:t>数据驱动到无监督</a:t>
            </a:r>
            <a:r>
              <a:rPr lang="zh-CN" altLang="en-US" sz="1600" dirty="0"/>
              <a:t>：从数据中来从数据中去，通过 </a:t>
            </a:r>
            <a:r>
              <a:rPr lang="en-US" altLang="zh-CN" sz="1600" dirty="0"/>
              <a:t>JEPA</a:t>
            </a:r>
            <a:r>
              <a:rPr lang="zh-CN" altLang="en-US" sz="1600" dirty="0"/>
              <a:t> 架构可以对数据表征不需要抽象或语义化，因为 </a:t>
            </a:r>
            <a:r>
              <a:rPr lang="en-US" altLang="zh-CN" sz="1600" dirty="0"/>
              <a:t>JAPE</a:t>
            </a:r>
            <a:r>
              <a:rPr lang="zh-CN" altLang="en-US" sz="1600" dirty="0"/>
              <a:t> 能够通过 </a:t>
            </a:r>
            <a:r>
              <a:rPr lang="en-US" altLang="zh-CN" sz="1600" dirty="0"/>
              <a:t>SSL</a:t>
            </a:r>
            <a:r>
              <a:rPr lang="zh-CN" altLang="en-US" sz="1600" dirty="0"/>
              <a:t> 在任何情况下找到预测表征的方法；</a:t>
            </a:r>
          </a:p>
          <a:p>
            <a:endParaRPr lang="zh-CN" altLang="en-US" dirty="0"/>
          </a:p>
        </p:txBody>
      </p:sp>
    </p:spTree>
    <p:extLst>
      <p:ext uri="{BB962C8B-B14F-4D97-AF65-F5344CB8AC3E}">
        <p14:creationId xmlns:p14="http://schemas.microsoft.com/office/powerpoint/2010/main" val="3178950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C648A5D-BD0B-1D41-8820-62CCA8D45A1A}"/>
              </a:ext>
            </a:extLst>
          </p:cNvPr>
          <p:cNvSpPr>
            <a:spLocks noGrp="1"/>
          </p:cNvSpPr>
          <p:nvPr>
            <p:ph sz="half" idx="1"/>
          </p:nvPr>
        </p:nvSpPr>
        <p:spPr/>
        <p:txBody>
          <a:bodyPr/>
          <a:lstStyle/>
          <a:p>
            <a:r>
              <a:rPr lang="zh-CN" altLang="en-US" dirty="0"/>
              <a:t>总结与思考</a:t>
            </a:r>
          </a:p>
        </p:txBody>
      </p:sp>
    </p:spTree>
    <p:extLst>
      <p:ext uri="{BB962C8B-B14F-4D97-AF65-F5344CB8AC3E}">
        <p14:creationId xmlns:p14="http://schemas.microsoft.com/office/powerpoint/2010/main" val="308034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511B8D9-238A-7C4F-82F2-9BDF0908057B}"/>
              </a:ext>
            </a:extLst>
          </p:cNvPr>
          <p:cNvSpPr>
            <a:spLocks noGrp="1"/>
          </p:cNvSpPr>
          <p:nvPr>
            <p:ph type="title"/>
          </p:nvPr>
        </p:nvSpPr>
        <p:spPr/>
        <p:txBody>
          <a:bodyPr/>
          <a:lstStyle/>
          <a:p>
            <a:r>
              <a:rPr lang="zh-CN" altLang="en-US" dirty="0"/>
              <a:t>基本对比</a:t>
            </a:r>
          </a:p>
        </p:txBody>
      </p:sp>
      <p:graphicFrame>
        <p:nvGraphicFramePr>
          <p:cNvPr id="5" name="内容占位符 4">
            <a:extLst>
              <a:ext uri="{FF2B5EF4-FFF2-40B4-BE49-F238E27FC236}">
                <a16:creationId xmlns:a16="http://schemas.microsoft.com/office/drawing/2014/main" id="{31752273-A34C-CF45-9C2A-D0CE9D407FC6}"/>
              </a:ext>
            </a:extLst>
          </p:cNvPr>
          <p:cNvGraphicFramePr>
            <a:graphicFrameLocks noGrp="1"/>
          </p:cNvGraphicFramePr>
          <p:nvPr>
            <p:ph sz="half" idx="1"/>
            <p:extLst>
              <p:ext uri="{D42A27DB-BD31-4B8C-83A1-F6EECF244321}">
                <p14:modId xmlns:p14="http://schemas.microsoft.com/office/powerpoint/2010/main" val="2869264624"/>
              </p:ext>
            </p:extLst>
          </p:nvPr>
        </p:nvGraphicFramePr>
        <p:xfrm>
          <a:off x="623832" y="1407160"/>
          <a:ext cx="10963277" cy="4510165"/>
        </p:xfrm>
        <a:graphic>
          <a:graphicData uri="http://schemas.openxmlformats.org/drawingml/2006/table">
            <a:tbl>
              <a:tblPr firstRow="1" bandRow="1">
                <a:tableStyleId>{5940675A-B579-460E-94D1-54222C63F5DA}</a:tableStyleId>
              </a:tblPr>
              <a:tblGrid>
                <a:gridCol w="1478237">
                  <a:extLst>
                    <a:ext uri="{9D8B030D-6E8A-4147-A177-3AD203B41FA5}">
                      <a16:colId xmlns:a16="http://schemas.microsoft.com/office/drawing/2014/main" val="2904467951"/>
                    </a:ext>
                  </a:extLst>
                </a:gridCol>
                <a:gridCol w="3161680">
                  <a:extLst>
                    <a:ext uri="{9D8B030D-6E8A-4147-A177-3AD203B41FA5}">
                      <a16:colId xmlns:a16="http://schemas.microsoft.com/office/drawing/2014/main" val="696535535"/>
                    </a:ext>
                  </a:extLst>
                </a:gridCol>
                <a:gridCol w="3161680">
                  <a:extLst>
                    <a:ext uri="{9D8B030D-6E8A-4147-A177-3AD203B41FA5}">
                      <a16:colId xmlns:a16="http://schemas.microsoft.com/office/drawing/2014/main" val="230717188"/>
                    </a:ext>
                  </a:extLst>
                </a:gridCol>
                <a:gridCol w="3161680">
                  <a:extLst>
                    <a:ext uri="{9D8B030D-6E8A-4147-A177-3AD203B41FA5}">
                      <a16:colId xmlns:a16="http://schemas.microsoft.com/office/drawing/2014/main" val="57488661"/>
                    </a:ext>
                  </a:extLst>
                </a:gridCol>
              </a:tblGrid>
              <a:tr h="954325">
                <a:tc>
                  <a:txBody>
                    <a:bodyPr/>
                    <a:lstStyle/>
                    <a:p>
                      <a:pPr algn="ct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tc>
                  <a:txBody>
                    <a:bodyPr/>
                    <a:lstStyle/>
                    <a:p>
                      <a:pPr algn="ctr"/>
                      <a:r>
                        <a:rPr lang="en-US" altLang="zh-CN" sz="2000" b="1" dirty="0">
                          <a:solidFill>
                            <a:srgbClr val="1D1D1A"/>
                          </a:solidFill>
                          <a:latin typeface="Gill Sans MT" panose="020B0502020104020203" pitchFamily="34" charset="0"/>
                        </a:rPr>
                        <a:t>Sora</a:t>
                      </a: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US" altLang="zh-CN" sz="2000" b="1" kern="1200" dirty="0">
                          <a:solidFill>
                            <a:srgbClr val="1D1D1A"/>
                          </a:solidFill>
                          <a:effectLst/>
                          <a:latin typeface="Gill Sans MT" panose="020B0502020104020203" pitchFamily="34" charset="0"/>
                        </a:rPr>
                        <a:t>Genies</a:t>
                      </a:r>
                      <a:endParaRPr lang="en-US" altLang="zh-CN" sz="2000" b="1" i="0" kern="1200" dirty="0">
                        <a:solidFill>
                          <a:srgbClr val="1D1D1A"/>
                        </a:solidFill>
                        <a:effectLst/>
                        <a:latin typeface="Gill Sans MT" panose="020B0502020104020203" pitchFamily="34" charset="0"/>
                        <a:ea typeface="+mn-ea"/>
                        <a:cs typeface="+mn-cs"/>
                      </a:endParaRPr>
                    </a:p>
                  </a:txBody>
                  <a:tcPr anchor="ctr">
                    <a:solidFill>
                      <a:schemeClr val="bg1">
                        <a:lumMod val="75000"/>
                      </a:schemeClr>
                    </a:solidFill>
                  </a:tcPr>
                </a:tc>
                <a:tc>
                  <a:txBody>
                    <a:bodyPr/>
                    <a:lstStyle/>
                    <a:p>
                      <a:pPr algn="ctr"/>
                      <a:r>
                        <a:rPr lang="en-US" altLang="zh-CN" sz="2000" b="1" dirty="0">
                          <a:solidFill>
                            <a:srgbClr val="1D1D1A"/>
                          </a:solidFill>
                          <a:latin typeface="Gill Sans MT" panose="020B0502020104020203" pitchFamily="34" charset="0"/>
                        </a:rPr>
                        <a:t>JEPA</a:t>
                      </a:r>
                      <a:endParaRPr lang="zh-CN" altLang="en-US" sz="2000" b="1" dirty="0">
                        <a:solidFill>
                          <a:srgbClr val="1D1D1A"/>
                        </a:solidFill>
                        <a:latin typeface="Gill Sans MT" panose="020B0502020104020203" pitchFamily="34" charset="0"/>
                      </a:endParaRPr>
                    </a:p>
                  </a:txBody>
                  <a:tcPr anchor="ctr">
                    <a:solidFill>
                      <a:schemeClr val="bg1">
                        <a:lumMod val="75000"/>
                      </a:schemeClr>
                    </a:solidFill>
                  </a:tcPr>
                </a:tc>
                <a:extLst>
                  <a:ext uri="{0D108BD9-81ED-4DB2-BD59-A6C34878D82A}">
                    <a16:rowId xmlns:a16="http://schemas.microsoft.com/office/drawing/2014/main" val="3408728918"/>
                  </a:ext>
                </a:extLst>
              </a:tr>
              <a:tr h="954325">
                <a:tc>
                  <a:txBody>
                    <a:bodyPr/>
                    <a:lstStyle/>
                    <a:p>
                      <a:pPr algn="l"/>
                      <a:r>
                        <a:rPr lang="zh-CN" altLang="en-US" sz="1600" b="1" dirty="0">
                          <a:solidFill>
                            <a:srgbClr val="1D1D1A"/>
                          </a:solidFill>
                          <a:latin typeface="Gill Sans MT" panose="020B0502020104020203" pitchFamily="34" charset="0"/>
                        </a:rPr>
                        <a:t>训练方式</a:t>
                      </a:r>
                    </a:p>
                  </a:txBody>
                  <a:tcPr anchor="ctr"/>
                </a:tc>
                <a:tc>
                  <a:txBody>
                    <a:bodyPr/>
                    <a:lstStyle/>
                    <a:p>
                      <a:pPr algn="l"/>
                      <a:r>
                        <a:rPr lang="zh-CN" altLang="en-US" sz="1600" dirty="0">
                          <a:solidFill>
                            <a:srgbClr val="1D1D1A"/>
                          </a:solidFill>
                          <a:latin typeface="Gill Sans MT" panose="020B0502020104020203" pitchFamily="34" charset="0"/>
                        </a:rPr>
                        <a:t>有监督学习</a:t>
                      </a:r>
                    </a:p>
                  </a:txBody>
                  <a:tcPr anchor="ctr"/>
                </a:tc>
                <a:tc>
                  <a:txBody>
                    <a:bodyPr/>
                    <a:lstStyle/>
                    <a:p>
                      <a:pPr algn="l"/>
                      <a:r>
                        <a:rPr lang="zh-CN" altLang="en-US" sz="1600" dirty="0">
                          <a:solidFill>
                            <a:srgbClr val="1D1D1A"/>
                          </a:solidFill>
                          <a:latin typeface="Gill Sans MT" panose="020B0502020104020203" pitchFamily="34" charset="0"/>
                        </a:rPr>
                        <a:t>无监督学习</a:t>
                      </a:r>
                    </a:p>
                  </a:txBody>
                  <a:tcPr anchor="ctr"/>
                </a:tc>
                <a:tc>
                  <a:txBody>
                    <a:bodyPr/>
                    <a:lstStyle/>
                    <a:p>
                      <a:pPr algn="l"/>
                      <a:r>
                        <a:rPr lang="zh-CN" altLang="en-US" sz="1600" dirty="0">
                          <a:solidFill>
                            <a:srgbClr val="1D1D1A"/>
                          </a:solidFill>
                          <a:latin typeface="Gill Sans MT" panose="020B0502020104020203" pitchFamily="34" charset="0"/>
                        </a:rPr>
                        <a:t>有监督学习</a:t>
                      </a:r>
                    </a:p>
                  </a:txBody>
                  <a:tcPr anchor="ctr"/>
                </a:tc>
                <a:extLst>
                  <a:ext uri="{0D108BD9-81ED-4DB2-BD59-A6C34878D82A}">
                    <a16:rowId xmlns:a16="http://schemas.microsoft.com/office/drawing/2014/main" val="4101170727"/>
                  </a:ext>
                </a:extLst>
              </a:tr>
              <a:tr h="1647190">
                <a:tc>
                  <a:txBody>
                    <a:bodyPr/>
                    <a:lstStyle/>
                    <a:p>
                      <a:pPr algn="l"/>
                      <a:r>
                        <a:rPr lang="zh-CN" altLang="en-US" sz="1600" b="1" dirty="0">
                          <a:solidFill>
                            <a:srgbClr val="1D1D1A"/>
                          </a:solidFill>
                          <a:latin typeface="Gill Sans MT" panose="020B0502020104020203" pitchFamily="34" charset="0"/>
                        </a:rPr>
                        <a:t>聚焦内容</a:t>
                      </a:r>
                    </a:p>
                  </a:txBody>
                  <a:tcPr anchor="ctr"/>
                </a:tc>
                <a:tc>
                  <a:txBody>
                    <a:bodyPr/>
                    <a:lstStyle/>
                    <a:p>
                      <a:pPr algn="l"/>
                      <a:r>
                        <a:rPr lang="zh-CN" altLang="en-US" sz="1600" dirty="0">
                          <a:solidFill>
                            <a:srgbClr val="1D1D1A"/>
                          </a:solidFill>
                          <a:latin typeface="Gill Sans MT" panose="020B0502020104020203" pitchFamily="34" charset="0"/>
                        </a:rPr>
                        <a:t>生成式：</a:t>
                      </a:r>
                      <a:r>
                        <a:rPr lang="zh-CN" altLang="en-US" sz="1600" kern="1200" dirty="0">
                          <a:solidFill>
                            <a:srgbClr val="1D1D1A"/>
                          </a:solidFill>
                          <a:effectLst/>
                          <a:latin typeface="Gill Sans MT" panose="020B0502020104020203" pitchFamily="34" charset="0"/>
                        </a:rPr>
                        <a:t>将文本指令转换为高质量视频内容，侧重于文本到视频的生成，而不涉及用户交互</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kern="1200" dirty="0">
                          <a:solidFill>
                            <a:srgbClr val="1D1D1A"/>
                          </a:solidFill>
                          <a:effectLst/>
                          <a:latin typeface="Gill Sans MT" panose="020B0502020104020203" pitchFamily="34" charset="0"/>
                        </a:rPr>
                        <a:t>交互式：创建可交互、可玩的虚拟环境，强调用户通过潜在动作与生成环境的互动，生成动态可控的虚拟世界。</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dirty="0">
                          <a:solidFill>
                            <a:srgbClr val="1D1D1A"/>
                          </a:solidFill>
                          <a:latin typeface="Gill Sans MT" panose="020B0502020104020203" pitchFamily="34" charset="0"/>
                        </a:rPr>
                        <a:t>模型学习：强调模型学习隐藏信息能力，隐空间更加强大能够具备丰富的表征能力。</a:t>
                      </a:r>
                    </a:p>
                  </a:txBody>
                  <a:tcPr anchor="ctr"/>
                </a:tc>
                <a:extLst>
                  <a:ext uri="{0D108BD9-81ED-4DB2-BD59-A6C34878D82A}">
                    <a16:rowId xmlns:a16="http://schemas.microsoft.com/office/drawing/2014/main" val="3069152738"/>
                  </a:ext>
                </a:extLst>
              </a:tr>
              <a:tr h="954325">
                <a:tc>
                  <a:txBody>
                    <a:bodyPr/>
                    <a:lstStyle/>
                    <a:p>
                      <a:pPr algn="l"/>
                      <a:r>
                        <a:rPr lang="zh-CN" altLang="en-US" sz="1600" b="1" dirty="0">
                          <a:solidFill>
                            <a:srgbClr val="1D1D1A"/>
                          </a:solidFill>
                          <a:latin typeface="Gill Sans MT" panose="020B0502020104020203" pitchFamily="34" charset="0"/>
                        </a:rPr>
                        <a:t>输出内容</a:t>
                      </a:r>
                    </a:p>
                  </a:txBody>
                  <a:tcPr anchor="ctr"/>
                </a:tc>
                <a:tc>
                  <a:txBody>
                    <a:bodyPr/>
                    <a:lstStyle/>
                    <a:p>
                      <a:pPr algn="l"/>
                      <a:r>
                        <a:rPr lang="zh-CN" altLang="en-US" sz="1600" kern="1200" dirty="0">
                          <a:solidFill>
                            <a:srgbClr val="1D1D1A"/>
                          </a:solidFill>
                          <a:effectLst/>
                          <a:latin typeface="Gill Sans MT" panose="020B0502020104020203" pitchFamily="34" charset="0"/>
                        </a:rPr>
                        <a:t>生成长时间 </a:t>
                      </a:r>
                      <a:r>
                        <a:rPr lang="en-US" altLang="zh-CN" sz="1600" kern="1200" dirty="0">
                          <a:solidFill>
                            <a:srgbClr val="1D1D1A"/>
                          </a:solidFill>
                          <a:effectLst/>
                          <a:latin typeface="Gill Sans MT" panose="020B0502020104020203" pitchFamily="34" charset="0"/>
                        </a:rPr>
                        <a:t>60s</a:t>
                      </a:r>
                      <a:r>
                        <a:rPr lang="zh-CN" altLang="en-US" sz="1600" kern="1200" dirty="0">
                          <a:solidFill>
                            <a:srgbClr val="1D1D1A"/>
                          </a:solidFill>
                          <a:effectLst/>
                          <a:latin typeface="Gill Sans MT" panose="020B0502020104020203" pitchFamily="34" charset="0"/>
                        </a:rPr>
                        <a:t> 的视频</a:t>
                      </a:r>
                      <a:endParaRPr lang="zh-CN" altLang="en-US" sz="1600" b="0" i="0" kern="1200" dirty="0">
                        <a:solidFill>
                          <a:srgbClr val="1D1D1A"/>
                        </a:solidFill>
                        <a:effectLst/>
                        <a:latin typeface="Gill Sans MT" panose="020B0502020104020203" pitchFamily="34" charset="0"/>
                        <a:ea typeface="+mn-ea"/>
                        <a:cs typeface="+mn-cs"/>
                      </a:endParaRPr>
                    </a:p>
                  </a:txBody>
                  <a:tcPr anchor="ctr"/>
                </a:tc>
                <a:tc>
                  <a:txBody>
                    <a:bodyPr/>
                    <a:lstStyle/>
                    <a:p>
                      <a:pPr algn="l"/>
                      <a:r>
                        <a:rPr lang="zh-CN" altLang="en-US" sz="1600" kern="1200" dirty="0">
                          <a:solidFill>
                            <a:srgbClr val="1D1D1A"/>
                          </a:solidFill>
                          <a:effectLst/>
                          <a:latin typeface="Gill Sans MT" panose="020B0502020104020203" pitchFamily="34" charset="0"/>
                        </a:rPr>
                        <a:t>提供动态、交互式的虚拟体验</a:t>
                      </a:r>
                      <a:endParaRPr lang="zh-CN" altLang="en-US" sz="1600" dirty="0">
                        <a:solidFill>
                          <a:srgbClr val="1D1D1A"/>
                        </a:solidFill>
                        <a:latin typeface="Gill Sans MT" panose="020B0502020104020203" pitchFamily="34" charset="0"/>
                      </a:endParaRPr>
                    </a:p>
                  </a:txBody>
                  <a:tcPr anchor="ctr"/>
                </a:tc>
                <a:tc>
                  <a:txBody>
                    <a:bodyPr/>
                    <a:lstStyle/>
                    <a:p>
                      <a:pPr algn="l"/>
                      <a:r>
                        <a:rPr lang="zh-CN" altLang="en-US" sz="1600" dirty="0">
                          <a:solidFill>
                            <a:srgbClr val="1D1D1A"/>
                          </a:solidFill>
                          <a:latin typeface="Gill Sans MT" panose="020B0502020104020203" pitchFamily="34" charset="0"/>
                        </a:rPr>
                        <a:t>输出图像</a:t>
                      </a:r>
                      <a:r>
                        <a:rPr lang="en-US" altLang="zh-CN" sz="1600" dirty="0">
                          <a:solidFill>
                            <a:srgbClr val="1D1D1A"/>
                          </a:solidFill>
                          <a:latin typeface="Gill Sans MT" panose="020B0502020104020203" pitchFamily="34" charset="0"/>
                        </a:rPr>
                        <a:t>/</a:t>
                      </a:r>
                      <a:r>
                        <a:rPr lang="zh-CN" altLang="en-US" sz="1600" dirty="0">
                          <a:solidFill>
                            <a:srgbClr val="1D1D1A"/>
                          </a:solidFill>
                          <a:latin typeface="Gill Sans MT" panose="020B0502020104020203" pitchFamily="34" charset="0"/>
                        </a:rPr>
                        <a:t>视频的预测</a:t>
                      </a:r>
                      <a:r>
                        <a:rPr lang="en-US" altLang="zh-CN" sz="1600" dirty="0">
                          <a:solidFill>
                            <a:srgbClr val="1D1D1A"/>
                          </a:solidFill>
                          <a:latin typeface="Gill Sans MT" panose="020B0502020104020203" pitchFamily="34" charset="0"/>
                        </a:rPr>
                        <a:t>/</a:t>
                      </a:r>
                      <a:r>
                        <a:rPr lang="zh-CN" altLang="en-US" sz="1600" dirty="0">
                          <a:solidFill>
                            <a:srgbClr val="1D1D1A"/>
                          </a:solidFill>
                          <a:latin typeface="Gill Sans MT" panose="020B0502020104020203" pitchFamily="34" charset="0"/>
                        </a:rPr>
                        <a:t>分类概率</a:t>
                      </a:r>
                    </a:p>
                  </a:txBody>
                  <a:tcPr anchor="ctr"/>
                </a:tc>
                <a:extLst>
                  <a:ext uri="{0D108BD9-81ED-4DB2-BD59-A6C34878D82A}">
                    <a16:rowId xmlns:a16="http://schemas.microsoft.com/office/drawing/2014/main" val="3205094468"/>
                  </a:ext>
                </a:extLst>
              </a:tr>
            </a:tbl>
          </a:graphicData>
        </a:graphic>
      </p:graphicFrame>
    </p:spTree>
    <p:extLst>
      <p:ext uri="{BB962C8B-B14F-4D97-AF65-F5344CB8AC3E}">
        <p14:creationId xmlns:p14="http://schemas.microsoft.com/office/powerpoint/2010/main" val="390576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C8FDC-D593-054A-AE3D-823C202F97BC}"/>
              </a:ext>
            </a:extLst>
          </p:cNvPr>
          <p:cNvSpPr>
            <a:spLocks noGrp="1"/>
          </p:cNvSpPr>
          <p:nvPr>
            <p:ph type="title"/>
          </p:nvPr>
        </p:nvSpPr>
        <p:spPr/>
        <p:txBody>
          <a:bodyPr/>
          <a:lstStyle/>
          <a:p>
            <a:r>
              <a:rPr kumimoji="1" lang="zh-CN" altLang="en-US" dirty="0"/>
              <a:t>关于 </a:t>
            </a:r>
            <a:r>
              <a:rPr kumimoji="1" lang="en-US" altLang="zh-CN" dirty="0"/>
              <a:t>SORA</a:t>
            </a:r>
            <a:r>
              <a:rPr kumimoji="1" lang="zh-CN" altLang="en-US" dirty="0"/>
              <a:t> 的一些思考？</a:t>
            </a:r>
          </a:p>
        </p:txBody>
      </p:sp>
      <p:sp>
        <p:nvSpPr>
          <p:cNvPr id="3" name="内容占位符 2">
            <a:extLst>
              <a:ext uri="{FF2B5EF4-FFF2-40B4-BE49-F238E27FC236}">
                <a16:creationId xmlns:a16="http://schemas.microsoft.com/office/drawing/2014/main" id="{C0256DAC-02A1-CB4C-BADC-A715DFF4F580}"/>
              </a:ext>
            </a:extLst>
          </p:cNvPr>
          <p:cNvSpPr>
            <a:spLocks noGrp="1"/>
          </p:cNvSpPr>
          <p:nvPr>
            <p:ph sz="half" idx="1"/>
          </p:nvPr>
        </p:nvSpPr>
        <p:spPr/>
        <p:txBody>
          <a:bodyPr/>
          <a:lstStyle/>
          <a:p>
            <a:r>
              <a:rPr lang="en-US" altLang="zh-CN" kern="1200" dirty="0">
                <a:solidFill>
                  <a:srgbClr val="C00000"/>
                </a:solidFill>
              </a:rPr>
              <a:t>SORA</a:t>
            </a:r>
            <a:r>
              <a:rPr lang="zh-CN" altLang="en-US" kern="1200" dirty="0">
                <a:solidFill>
                  <a:srgbClr val="C00000"/>
                </a:solidFill>
              </a:rPr>
              <a:t> 训练的时候使用了虚幻引擎，内嵌了物理引擎？</a:t>
            </a:r>
            <a:endParaRPr lang="en-US" altLang="zh-CN" kern="1200" dirty="0">
              <a:solidFill>
                <a:srgbClr val="C00000"/>
              </a:solidFill>
            </a:endParaRPr>
          </a:p>
          <a:p>
            <a:r>
              <a:rPr lang="zh-CN" altLang="en-US" kern="1200" dirty="0"/>
              <a:t>作为一个 </a:t>
            </a:r>
            <a:r>
              <a:rPr lang="en-US" altLang="zh-CN" kern="1200" dirty="0"/>
              <a:t>DiT</a:t>
            </a:r>
            <a:r>
              <a:rPr lang="zh-CN" altLang="en-US" kern="1200" dirty="0"/>
              <a:t> 网络模型，它不会在生成视频时调用虚幻引擎。不会有人真的认为 </a:t>
            </a:r>
            <a:r>
              <a:rPr lang="en-US" altLang="zh-CN" kern="1200" dirty="0"/>
              <a:t>Sora</a:t>
            </a:r>
            <a:r>
              <a:rPr lang="zh-CN" altLang="en-US" kern="1200" dirty="0"/>
              <a:t> 在推理时有一个物理引擎在 </a:t>
            </a:r>
            <a:r>
              <a:rPr lang="en-US" altLang="zh-CN" kern="1200" dirty="0"/>
              <a:t>Diffusion</a:t>
            </a:r>
            <a:r>
              <a:rPr lang="zh-CN" altLang="en-US" kern="1200" dirty="0"/>
              <a:t> 循环中？</a:t>
            </a:r>
          </a:p>
        </p:txBody>
      </p:sp>
      <p:sp>
        <p:nvSpPr>
          <p:cNvPr id="4" name="内容占位符 3">
            <a:extLst>
              <a:ext uri="{FF2B5EF4-FFF2-40B4-BE49-F238E27FC236}">
                <a16:creationId xmlns:a16="http://schemas.microsoft.com/office/drawing/2014/main" id="{0B4CA51C-4118-9E4F-A63C-62B1BC93A80A}"/>
              </a:ext>
            </a:extLst>
          </p:cNvPr>
          <p:cNvSpPr>
            <a:spLocks noGrp="1"/>
          </p:cNvSpPr>
          <p:nvPr>
            <p:ph sz="half" idx="10"/>
          </p:nvPr>
        </p:nvSpPr>
        <p:spPr/>
        <p:txBody>
          <a:bodyPr/>
          <a:lstStyle/>
          <a:p>
            <a:r>
              <a:rPr lang="en-US" altLang="zh-CN" dirty="0">
                <a:solidFill>
                  <a:srgbClr val="C00000"/>
                </a:solidFill>
              </a:rPr>
              <a:t>Sora </a:t>
            </a:r>
            <a:r>
              <a:rPr lang="zh-CN" altLang="en-US" dirty="0">
                <a:solidFill>
                  <a:srgbClr val="C00000"/>
                </a:solidFill>
              </a:rPr>
              <a:t>是否真的从视频中归纳出和学习出物理定律？</a:t>
            </a:r>
            <a:endParaRPr lang="en-US" altLang="zh-CN" dirty="0">
              <a:solidFill>
                <a:srgbClr val="C00000"/>
              </a:solidFill>
            </a:endParaRPr>
          </a:p>
          <a:p>
            <a:r>
              <a:rPr lang="en-US" altLang="zh-CN" dirty="0"/>
              <a:t>ZOMI</a:t>
            </a:r>
            <a:r>
              <a:rPr lang="zh-CN" altLang="en-US" dirty="0"/>
              <a:t> 认为很荒谬，游戏引擎也很少模拟物理定律。虽然它们可能会模拟热效应（火灾、爆炸）和做功（物体克服摩擦力移动），但这些模拟经过抽象，不严格遵守热力学方程。物理引擎重点是渲染场景的视觉和交互可信度，而不是严格物理准确性（直观物理学）。</a:t>
            </a:r>
            <a:endParaRPr lang="en-US" altLang="zh-CN" dirty="0"/>
          </a:p>
        </p:txBody>
      </p:sp>
    </p:spTree>
    <p:extLst>
      <p:ext uri="{BB962C8B-B14F-4D97-AF65-F5344CB8AC3E}">
        <p14:creationId xmlns:p14="http://schemas.microsoft.com/office/powerpoint/2010/main" val="334642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7548BA54-5DBD-764F-8DD2-24B5B3153FA0}"/>
              </a:ext>
            </a:extLst>
          </p:cNvPr>
          <p:cNvSpPr>
            <a:spLocks noGrp="1"/>
          </p:cNvSpPr>
          <p:nvPr>
            <p:ph type="title"/>
          </p:nvPr>
        </p:nvSpPr>
        <p:spPr/>
        <p:txBody>
          <a:bodyPr/>
          <a:lstStyle/>
          <a:p>
            <a:r>
              <a:rPr lang="en-US" altLang="zh-CN" dirty="0"/>
              <a:t>Intuitive physics</a:t>
            </a:r>
            <a:r>
              <a:rPr lang="zh-CN" altLang="en-US" dirty="0"/>
              <a:t> 直观物理学</a:t>
            </a:r>
            <a:endParaRPr kumimoji="1" lang="zh-CN" altLang="en-US" dirty="0"/>
          </a:p>
        </p:txBody>
      </p:sp>
      <p:sp>
        <p:nvSpPr>
          <p:cNvPr id="9" name="内容占位符 8">
            <a:extLst>
              <a:ext uri="{FF2B5EF4-FFF2-40B4-BE49-F238E27FC236}">
                <a16:creationId xmlns:a16="http://schemas.microsoft.com/office/drawing/2014/main" id="{06501195-8AFF-5A4D-A9E9-B4C7BC41232E}"/>
              </a:ext>
            </a:extLst>
          </p:cNvPr>
          <p:cNvSpPr>
            <a:spLocks noGrp="1"/>
          </p:cNvSpPr>
          <p:nvPr>
            <p:ph sz="half" idx="1"/>
          </p:nvPr>
        </p:nvSpPr>
        <p:spPr/>
        <p:txBody>
          <a:bodyPr/>
          <a:lstStyle/>
          <a:p>
            <a:r>
              <a:rPr lang="zh-CN" altLang="en-US" dirty="0">
                <a:solidFill>
                  <a:srgbClr val="C00000"/>
                </a:solidFill>
              </a:rPr>
              <a:t>心理学中的直观物理学：</a:t>
            </a:r>
            <a:r>
              <a:rPr lang="zh-CN" altLang="en-US" dirty="0"/>
              <a:t>对物理场景进行心理模拟，与表示物理世界的各个方面（例如几何形状）之间存在区别。类似于计算机游戏中物理引擎，其基于不完全准确的物理原理，通过模拟来预测物理现象。</a:t>
            </a:r>
            <a:endParaRPr lang="en-US" altLang="zh-CN" dirty="0"/>
          </a:p>
          <a:p>
            <a:r>
              <a:rPr lang="zh-CN" altLang="en-US" dirty="0">
                <a:solidFill>
                  <a:srgbClr val="C00000"/>
                </a:solidFill>
              </a:rPr>
              <a:t>心里表征：</a:t>
            </a:r>
            <a:r>
              <a:rPr lang="zh-CN" altLang="en-US" dirty="0"/>
              <a:t>当观察物理场景时，会根据质量、摩擦、弹性等感知证据构建对物体、属性和作用力的心理表征，然后运行内部模拟来预测接下来会发生的可能物理反应。</a:t>
            </a:r>
          </a:p>
        </p:txBody>
      </p:sp>
    </p:spTree>
    <p:extLst>
      <p:ext uri="{BB962C8B-B14F-4D97-AF65-F5344CB8AC3E}">
        <p14:creationId xmlns:p14="http://schemas.microsoft.com/office/powerpoint/2010/main" val="100009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F71AB8A-0B9B-5448-915D-D31C3FD468CD}"/>
              </a:ext>
            </a:extLst>
          </p:cNvPr>
          <p:cNvSpPr>
            <a:spLocks noGrp="1"/>
          </p:cNvSpPr>
          <p:nvPr>
            <p:ph type="title"/>
          </p:nvPr>
        </p:nvSpPr>
        <p:spPr/>
        <p:txBody>
          <a:bodyPr/>
          <a:lstStyle/>
          <a:p>
            <a:r>
              <a:rPr lang="en-US" altLang="zh-CN" dirty="0"/>
              <a:t>AI</a:t>
            </a:r>
            <a:r>
              <a:rPr lang="zh-CN" altLang="en-US" dirty="0"/>
              <a:t>生成图像存在物理不一致性</a:t>
            </a:r>
          </a:p>
        </p:txBody>
      </p:sp>
      <p:sp>
        <p:nvSpPr>
          <p:cNvPr id="6" name="内容占位符 5">
            <a:extLst>
              <a:ext uri="{FF2B5EF4-FFF2-40B4-BE49-F238E27FC236}">
                <a16:creationId xmlns:a16="http://schemas.microsoft.com/office/drawing/2014/main" id="{F5A51779-2E17-0749-B9AF-882FDAC8AAE7}"/>
              </a:ext>
            </a:extLst>
          </p:cNvPr>
          <p:cNvSpPr>
            <a:spLocks noGrp="1"/>
          </p:cNvSpPr>
          <p:nvPr>
            <p:ph sz="half" idx="1"/>
          </p:nvPr>
        </p:nvSpPr>
        <p:spPr/>
        <p:txBody>
          <a:bodyPr/>
          <a:lstStyle/>
          <a:p>
            <a:r>
              <a:rPr lang="zh-CN" altLang="en-US" b="1" dirty="0"/>
              <a:t>不意味 </a:t>
            </a:r>
            <a:r>
              <a:rPr lang="en-US" altLang="zh-CN" b="1" dirty="0"/>
              <a:t>DiT</a:t>
            </a:r>
            <a:r>
              <a:rPr lang="zh-CN" altLang="en-US" b="1" dirty="0"/>
              <a:t> 能完美表示 </a:t>
            </a:r>
            <a:r>
              <a:rPr lang="en-US" altLang="zh-CN" b="1" dirty="0"/>
              <a:t>CV</a:t>
            </a:r>
            <a:r>
              <a:rPr lang="zh-CN" altLang="en-US" b="1" dirty="0"/>
              <a:t> 场景三维几何。</a:t>
            </a:r>
            <a:r>
              <a:rPr lang="zh-CN" altLang="en-US" dirty="0"/>
              <a:t>人眼可以注意到输出中缺陷、物理不一致性。</a:t>
            </a:r>
            <a:endParaRPr lang="en-US" altLang="zh-CN" dirty="0"/>
          </a:p>
          <a:p>
            <a:pPr lvl="1"/>
            <a:r>
              <a:rPr lang="en-US" altLang="zh-CN" dirty="0"/>
              <a:t>e.g.</a:t>
            </a:r>
            <a:r>
              <a:rPr lang="zh-CN" altLang="en-US" dirty="0"/>
              <a:t>，不一致性包括物体及其阴影错位、违反投影几何学；</a:t>
            </a:r>
            <a:endParaRPr lang="en-US" altLang="zh-CN" dirty="0"/>
          </a:p>
          <a:p>
            <a:pPr lvl="1"/>
            <a:r>
              <a:rPr lang="en-US" altLang="zh-CN" dirty="0"/>
              <a:t>e.g.</a:t>
            </a:r>
            <a:r>
              <a:rPr lang="zh-CN" altLang="en-US" dirty="0"/>
              <a:t>，线条未能正确地收敛到消失点、不遵循线性透几何；</a:t>
            </a:r>
          </a:p>
        </p:txBody>
      </p:sp>
      <p:pic>
        <p:nvPicPr>
          <p:cNvPr id="7" name="图片 6">
            <a:extLst>
              <a:ext uri="{FF2B5EF4-FFF2-40B4-BE49-F238E27FC236}">
                <a16:creationId xmlns:a16="http://schemas.microsoft.com/office/drawing/2014/main" id="{53AFDE23-524E-B04D-9A83-D084ADE68EC3}"/>
              </a:ext>
            </a:extLst>
          </p:cNvPr>
          <p:cNvPicPr>
            <a:picLocks noChangeAspect="1"/>
          </p:cNvPicPr>
          <p:nvPr/>
        </p:nvPicPr>
        <p:blipFill>
          <a:blip r:embed="rId2"/>
          <a:stretch>
            <a:fillRect/>
          </a:stretch>
        </p:blipFill>
        <p:spPr>
          <a:xfrm>
            <a:off x="2753464" y="3233901"/>
            <a:ext cx="6858000" cy="2933700"/>
          </a:xfrm>
          <a:prstGeom prst="rect">
            <a:avLst/>
          </a:prstGeom>
        </p:spPr>
      </p:pic>
    </p:spTree>
    <p:extLst>
      <p:ext uri="{BB962C8B-B14F-4D97-AF65-F5344CB8AC3E}">
        <p14:creationId xmlns:p14="http://schemas.microsoft.com/office/powerpoint/2010/main" val="230521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E2A700A-D26C-A04A-B622-30757BF838FA}"/>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endParaRPr lang="zh-CN" altLang="en-US" dirty="0"/>
          </a:p>
        </p:txBody>
      </p:sp>
      <p:sp>
        <p:nvSpPr>
          <p:cNvPr id="6" name="内容占位符 5">
            <a:extLst>
              <a:ext uri="{FF2B5EF4-FFF2-40B4-BE49-F238E27FC236}">
                <a16:creationId xmlns:a16="http://schemas.microsoft.com/office/drawing/2014/main" id="{EC789465-C97F-F947-A8D7-D83EE27593C4}"/>
              </a:ext>
            </a:extLst>
          </p:cNvPr>
          <p:cNvSpPr>
            <a:spLocks noGrp="1"/>
          </p:cNvSpPr>
          <p:nvPr>
            <p:ph sz="half" idx="1"/>
          </p:nvPr>
        </p:nvSpPr>
        <p:spPr>
          <a:xfrm>
            <a:off x="892240" y="1360170"/>
            <a:ext cx="10694868" cy="4994910"/>
          </a:xfrm>
        </p:spPr>
        <p:txBody>
          <a:bodyPr/>
          <a:lstStyle/>
          <a:p>
            <a:r>
              <a:rPr lang="zh-CN" altLang="en-US" dirty="0"/>
              <a:t>定义：世界模型指的是智能体对其交互的外部环境的内部表示 </a:t>
            </a:r>
            <a:r>
              <a:rPr lang="en-US" altLang="zh-CN" dirty="0">
                <a:sym typeface="Wingdings" pitchFamily="2" charset="2"/>
              </a:rPr>
              <a:t></a:t>
            </a:r>
            <a:r>
              <a:rPr lang="zh-CN" altLang="en-US" dirty="0">
                <a:sym typeface="Wingdings" pitchFamily="2" charset="2"/>
              </a:rPr>
              <a:t> </a:t>
            </a:r>
            <a:r>
              <a:rPr lang="zh-CN" altLang="en-US" dirty="0"/>
              <a:t>给定环境状态和智能体行动，世界模型可以预测智能体采取该行动后环境的未来状态。</a:t>
            </a:r>
            <a:endParaRPr lang="en-US" altLang="zh-CN" dirty="0"/>
          </a:p>
          <a:p>
            <a:pPr marL="0" indent="0">
              <a:buNone/>
            </a:pPr>
            <a:endParaRPr lang="en-US" altLang="zh-CN" dirty="0"/>
          </a:p>
          <a:p>
            <a:pPr lvl="1"/>
            <a:r>
              <a:rPr lang="zh-CN" altLang="en-US" dirty="0">
                <a:solidFill>
                  <a:srgbClr val="C00000"/>
                </a:solidFill>
              </a:rPr>
              <a:t>起源：</a:t>
            </a:r>
            <a:r>
              <a:rPr lang="zh-CN" altLang="en-US" dirty="0"/>
              <a:t>在 </a:t>
            </a:r>
            <a:r>
              <a:rPr lang="en-US" altLang="zh-CN" dirty="0"/>
              <a:t>ML</a:t>
            </a:r>
            <a:r>
              <a:rPr lang="zh-CN" altLang="en-US" dirty="0"/>
              <a:t> 研究中，起源于 </a:t>
            </a:r>
            <a:r>
              <a:rPr lang="en-US" altLang="zh-CN" dirty="0"/>
              <a:t>20</a:t>
            </a:r>
            <a:r>
              <a:rPr lang="zh-CN" altLang="en-US" dirty="0"/>
              <a:t> 世纪 </a:t>
            </a:r>
            <a:r>
              <a:rPr lang="en-US" altLang="zh-CN" dirty="0"/>
              <a:t>90</a:t>
            </a:r>
            <a:r>
              <a:rPr lang="zh-CN" altLang="en-US" dirty="0"/>
              <a:t> 年代 </a:t>
            </a:r>
            <a:r>
              <a:rPr lang="en-US" altLang="zh-CN" dirty="0"/>
              <a:t>Juergen </a:t>
            </a:r>
            <a:r>
              <a:rPr lang="en-US" altLang="zh-CN" dirty="0" err="1"/>
              <a:t>Schmidhuber</a:t>
            </a:r>
            <a:r>
              <a:rPr lang="zh-CN" altLang="en-US" dirty="0"/>
              <a:t> 实验室的强化学习研究。</a:t>
            </a:r>
            <a:endParaRPr lang="en-US" altLang="zh-CN" dirty="0"/>
          </a:p>
          <a:p>
            <a:pPr lvl="1"/>
            <a:r>
              <a:rPr lang="zh-CN" altLang="en-US" dirty="0">
                <a:solidFill>
                  <a:srgbClr val="C00000"/>
                </a:solidFill>
              </a:rPr>
              <a:t>淡化：</a:t>
            </a:r>
            <a:r>
              <a:rPr lang="zh-CN" altLang="en-US" dirty="0"/>
              <a:t>进入</a:t>
            </a:r>
            <a:r>
              <a:rPr lang="en-US" altLang="zh-CN" dirty="0"/>
              <a:t>21</a:t>
            </a:r>
            <a:r>
              <a:rPr lang="zh-CN" altLang="en-US" dirty="0"/>
              <a:t>世纪世界模型（</a:t>
            </a:r>
            <a:r>
              <a:rPr lang="en-US" altLang="zh-CN" dirty="0"/>
              <a:t>World models</a:t>
            </a:r>
            <a:r>
              <a:rPr lang="zh-CN" altLang="en-US" dirty="0"/>
              <a:t>）含义被淡化，因为在实践中相当难以捉摸和建模。</a:t>
            </a:r>
            <a:endParaRPr lang="en-US" altLang="zh-CN" dirty="0"/>
          </a:p>
          <a:p>
            <a:pPr lvl="1"/>
            <a:r>
              <a:rPr lang="zh-CN" altLang="en-US" dirty="0">
                <a:solidFill>
                  <a:srgbClr val="C00000"/>
                </a:solidFill>
              </a:rPr>
              <a:t>重新定义：</a:t>
            </a:r>
            <a:r>
              <a:rPr lang="en-US" altLang="zh-CN" dirty="0"/>
              <a:t>2018</a:t>
            </a:r>
            <a:r>
              <a:rPr lang="zh-CN" altLang="en-US" dirty="0"/>
              <a:t> 年 </a:t>
            </a:r>
            <a:r>
              <a:rPr lang="en-US" altLang="zh-CN" dirty="0"/>
              <a:t>Ha</a:t>
            </a:r>
            <a:r>
              <a:rPr lang="zh-CN" altLang="en-US" dirty="0"/>
              <a:t> 和 </a:t>
            </a:r>
            <a:r>
              <a:rPr lang="en-US" altLang="zh-CN" dirty="0" err="1"/>
              <a:t>Schmidhuber</a:t>
            </a:r>
            <a:r>
              <a:rPr lang="zh-CN" altLang="en-US" dirty="0"/>
              <a:t> 发表 </a:t>
            </a:r>
            <a:r>
              <a:rPr lang="en-US" altLang="zh-CN" dirty="0"/>
              <a:t>RNN</a:t>
            </a:r>
            <a:r>
              <a:rPr lang="zh-CN" altLang="en-US" dirty="0"/>
              <a:t> 建模世界模型论文，提出世界模型的组成。</a:t>
            </a:r>
            <a:endParaRPr lang="en-US" altLang="zh-CN" dirty="0"/>
          </a:p>
          <a:p>
            <a:pPr lvl="1"/>
            <a:r>
              <a:rPr lang="zh-CN" altLang="en-US" dirty="0">
                <a:solidFill>
                  <a:srgbClr val="C00000"/>
                </a:solidFill>
              </a:rPr>
              <a:t>最近火爆：</a:t>
            </a:r>
            <a:r>
              <a:rPr lang="en-US" altLang="zh-CN" dirty="0"/>
              <a:t>2024.02</a:t>
            </a:r>
            <a:r>
              <a:rPr lang="zh-CN" altLang="en-US" dirty="0"/>
              <a:t> 起 </a:t>
            </a:r>
            <a:r>
              <a:rPr lang="en-US" altLang="zh-CN" dirty="0"/>
              <a:t>SORA</a:t>
            </a:r>
            <a:r>
              <a:rPr lang="zh-CN" altLang="en-US" dirty="0"/>
              <a:t>、</a:t>
            </a:r>
            <a:r>
              <a:rPr lang="en-US" altLang="zh-CN" dirty="0"/>
              <a:t>GENNIE</a:t>
            </a:r>
            <a:r>
              <a:rPr lang="zh-CN" altLang="en-US" dirty="0"/>
              <a:t>、</a:t>
            </a:r>
            <a:r>
              <a:rPr lang="en-US" altLang="zh-CN" dirty="0"/>
              <a:t>JEPA</a:t>
            </a:r>
            <a:r>
              <a:rPr lang="zh-CN" altLang="en-US" dirty="0"/>
              <a:t>都说自己是世界模型，能够模拟世界。</a:t>
            </a:r>
          </a:p>
        </p:txBody>
      </p:sp>
      <p:sp>
        <p:nvSpPr>
          <p:cNvPr id="4" name="下箭头 3">
            <a:extLst>
              <a:ext uri="{FF2B5EF4-FFF2-40B4-BE49-F238E27FC236}">
                <a16:creationId xmlns:a16="http://schemas.microsoft.com/office/drawing/2014/main" id="{83E40152-D1AC-2F46-831D-AD0B97C90C50}"/>
              </a:ext>
            </a:extLst>
          </p:cNvPr>
          <p:cNvSpPr/>
          <p:nvPr/>
        </p:nvSpPr>
        <p:spPr>
          <a:xfrm>
            <a:off x="449623" y="3089254"/>
            <a:ext cx="537210" cy="1871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797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33B65B-E75E-E24E-9AB6-71A01D4C9346}"/>
              </a:ext>
            </a:extLst>
          </p:cNvPr>
          <p:cNvSpPr>
            <a:spLocks noGrp="1"/>
          </p:cNvSpPr>
          <p:nvPr>
            <p:ph type="title"/>
          </p:nvPr>
        </p:nvSpPr>
        <p:spPr/>
        <p:txBody>
          <a:bodyPr/>
          <a:lstStyle/>
          <a:p>
            <a:r>
              <a:rPr lang="en-US" altLang="zh-CN" dirty="0"/>
              <a:t>Yann</a:t>
            </a:r>
            <a:r>
              <a:rPr lang="zh-CN" altLang="en-US" dirty="0"/>
              <a:t> </a:t>
            </a:r>
            <a:r>
              <a:rPr lang="en-US" altLang="zh-CN" dirty="0"/>
              <a:t>LeCun</a:t>
            </a:r>
            <a:r>
              <a:rPr lang="zh-CN" altLang="en-US" dirty="0"/>
              <a:t> 怒斥 </a:t>
            </a:r>
            <a:r>
              <a:rPr lang="en-US" altLang="zh-CN" dirty="0"/>
              <a:t>Sora</a:t>
            </a:r>
            <a:r>
              <a:rPr lang="zh-CN" altLang="en-US" dirty="0"/>
              <a:t> </a:t>
            </a:r>
          </a:p>
        </p:txBody>
      </p:sp>
      <p:pic>
        <p:nvPicPr>
          <p:cNvPr id="6" name="图片 5">
            <a:extLst>
              <a:ext uri="{FF2B5EF4-FFF2-40B4-BE49-F238E27FC236}">
                <a16:creationId xmlns:a16="http://schemas.microsoft.com/office/drawing/2014/main" id="{A74322E1-A9D2-BD44-8CAD-CE25D430DC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5870" y="1317937"/>
            <a:ext cx="9165022" cy="4981649"/>
          </a:xfrm>
          <a:prstGeom prst="rect">
            <a:avLst/>
          </a:prstGeom>
        </p:spPr>
      </p:pic>
    </p:spTree>
    <p:extLst>
      <p:ext uri="{BB962C8B-B14F-4D97-AF65-F5344CB8AC3E}">
        <p14:creationId xmlns:p14="http://schemas.microsoft.com/office/powerpoint/2010/main" val="154157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这引发了一系列问题：</a:t>
            </a:r>
            <a:endParaRPr lang="en-US" altLang="zh-CN" dirty="0"/>
          </a:p>
          <a:p>
            <a:pPr marL="582006" lvl="1" indent="-342900">
              <a:buFont typeface="+mj-lt"/>
              <a:buAutoNum type="arabicPeriod"/>
            </a:pPr>
            <a:r>
              <a:rPr lang="zh-CN" altLang="en-US" dirty="0"/>
              <a:t>基于潜在扩散的图像生成模型实际上编码了哪些信息？</a:t>
            </a:r>
            <a:endParaRPr lang="en-US" altLang="zh-CN" dirty="0"/>
          </a:p>
          <a:p>
            <a:pPr marL="582006" lvl="1" indent="-342900">
              <a:buFont typeface="+mj-lt"/>
              <a:buAutoNum type="arabicPeriod"/>
            </a:pPr>
            <a:r>
              <a:rPr lang="zh-CN" altLang="en-US" dirty="0"/>
              <a:t>仅编码图像表面启发式信息，还是视觉场景潜在变量，比如</a:t>
            </a:r>
            <a:r>
              <a:rPr lang="en-US" altLang="zh-CN" dirty="0"/>
              <a:t>3D</a:t>
            </a:r>
            <a:r>
              <a:rPr lang="zh-CN" altLang="en-US" dirty="0"/>
              <a:t>几何结构？</a:t>
            </a:r>
            <a:endParaRPr lang="en-US" altLang="zh-CN" dirty="0"/>
          </a:p>
          <a:p>
            <a:pPr marL="582006" lvl="1" indent="-342900">
              <a:buFont typeface="+mj-lt"/>
              <a:buAutoNum type="arabicPeriod"/>
            </a:pPr>
            <a:r>
              <a:rPr lang="zh-CN" altLang="en-US" dirty="0"/>
              <a:t>编码了真实世界中的因果推理关系？</a:t>
            </a:r>
            <a:endParaRPr lang="en-US" altLang="zh-CN" dirty="0"/>
          </a:p>
          <a:p>
            <a:pPr marL="582006" lvl="1" indent="-342900">
              <a:buFont typeface="+mj-lt"/>
              <a:buAutoNum type="arabicPeriod"/>
            </a:pPr>
            <a:r>
              <a:rPr lang="zh-CN" altLang="en-US" dirty="0"/>
              <a:t>编码了物理守恒定律、牛顿定律，还是直观物理学定律？</a:t>
            </a:r>
            <a:endParaRPr lang="en-US" altLang="zh-CN" dirty="0"/>
          </a:p>
        </p:txBody>
      </p:sp>
      <p:pic>
        <p:nvPicPr>
          <p:cNvPr id="6" name="图片 5">
            <a:extLst>
              <a:ext uri="{FF2B5EF4-FFF2-40B4-BE49-F238E27FC236}">
                <a16:creationId xmlns:a16="http://schemas.microsoft.com/office/drawing/2014/main" id="{80E8FF12-9C04-B44A-BBC4-6904160C59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74068" y="3808708"/>
            <a:ext cx="4824249" cy="2546372"/>
          </a:xfrm>
          <a:prstGeom prst="rect">
            <a:avLst/>
          </a:prstGeom>
        </p:spPr>
      </p:pic>
    </p:spTree>
    <p:extLst>
      <p:ext uri="{BB962C8B-B14F-4D97-AF65-F5344CB8AC3E}">
        <p14:creationId xmlns:p14="http://schemas.microsoft.com/office/powerpoint/2010/main" val="2978079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BE93594-4CBC-524F-A7F0-F3E732FA2CE0}"/>
              </a:ext>
            </a:extLst>
          </p:cNvPr>
          <p:cNvSpPr>
            <a:spLocks noGrp="1"/>
          </p:cNvSpPr>
          <p:nvPr>
            <p:ph type="title"/>
          </p:nvPr>
        </p:nvSpPr>
        <p:spPr/>
        <p:txBody>
          <a:bodyPr/>
          <a:lstStyle/>
          <a:p>
            <a:r>
              <a:rPr lang="zh-CN" altLang="en-US" dirty="0"/>
              <a:t>世界模型 </a:t>
            </a:r>
            <a:r>
              <a:rPr lang="en-US" altLang="zh-CN" dirty="0"/>
              <a:t>World</a:t>
            </a:r>
            <a:r>
              <a:rPr lang="zh-CN" altLang="en-US" dirty="0"/>
              <a:t> </a:t>
            </a:r>
            <a:r>
              <a:rPr lang="en-US" altLang="zh-CN" dirty="0"/>
              <a:t>Models</a:t>
            </a:r>
            <a:r>
              <a:rPr lang="zh-CN" altLang="en-US" dirty="0"/>
              <a:t>！</a:t>
            </a:r>
          </a:p>
        </p:txBody>
      </p:sp>
      <p:sp>
        <p:nvSpPr>
          <p:cNvPr id="3" name="内容占位符 2">
            <a:extLst>
              <a:ext uri="{FF2B5EF4-FFF2-40B4-BE49-F238E27FC236}">
                <a16:creationId xmlns:a16="http://schemas.microsoft.com/office/drawing/2014/main" id="{D4F6E60E-5056-E748-A985-60409845EC69}"/>
              </a:ext>
            </a:extLst>
          </p:cNvPr>
          <p:cNvSpPr>
            <a:spLocks noGrp="1"/>
          </p:cNvSpPr>
          <p:nvPr>
            <p:ph sz="half" idx="1"/>
          </p:nvPr>
        </p:nvSpPr>
        <p:spPr/>
        <p:txBody>
          <a:bodyPr/>
          <a:lstStyle/>
          <a:p>
            <a:r>
              <a:rPr lang="zh-CN" altLang="en-US" dirty="0"/>
              <a:t>无论是生成模型、强化模型，都没有达到因果推理文献 </a:t>
            </a:r>
            <a:r>
              <a:rPr lang="en-US" altLang="zh-CN" dirty="0"/>
              <a:t>&amp;&amp;</a:t>
            </a:r>
            <a:r>
              <a:rPr lang="zh-CN" altLang="en-US" dirty="0"/>
              <a:t> 物理定律中“世界模型” 所设定标准。</a:t>
            </a:r>
            <a:endParaRPr lang="en-US" altLang="zh-CN" dirty="0"/>
          </a:p>
          <a:p>
            <a:r>
              <a:rPr lang="en-US" altLang="zh-CN" dirty="0"/>
              <a:t>AI</a:t>
            </a:r>
            <a:r>
              <a:rPr lang="zh-CN" altLang="en-US" dirty="0"/>
              <a:t> 模型的</a:t>
            </a:r>
            <a:r>
              <a:rPr lang="zh-CN" altLang="en-US" sz="2000" dirty="0"/>
              <a:t>研究表明从数据中学习物理属性的信息，可从模型隐藏信息中通过激活值解码出来 </a:t>
            </a:r>
            <a:r>
              <a:rPr lang="en-US" altLang="zh-CN" sz="2000" dirty="0">
                <a:sym typeface="Wingdings" pitchFamily="2" charset="2"/>
              </a:rPr>
              <a:t></a:t>
            </a:r>
            <a:r>
              <a:rPr lang="zh-CN" altLang="en-US" sz="2000" dirty="0">
                <a:sym typeface="Wingdings" pitchFamily="2" charset="2"/>
              </a:rPr>
              <a:t> </a:t>
            </a:r>
            <a:r>
              <a:rPr lang="zh-CN" altLang="en-US" sz="2000" dirty="0"/>
              <a:t>不意味模型具有因果效力或者物理效应。</a:t>
            </a:r>
            <a:endParaRPr lang="en-US" altLang="zh-CN" sz="2000" dirty="0"/>
          </a:p>
          <a:p>
            <a:r>
              <a:rPr lang="zh-CN" altLang="en-US" dirty="0"/>
              <a:t>潜在空间编码了结构保持、因果有效信息，此信息超越像素空间表面统计数据。这是 </a:t>
            </a:r>
            <a:r>
              <a:rPr lang="en-US" altLang="zh-CN" dirty="0"/>
              <a:t>Sora</a:t>
            </a:r>
            <a:r>
              <a:rPr lang="zh-CN" altLang="en-US" dirty="0"/>
              <a:t> 和模拟假猜测的重要线索，在</a:t>
            </a:r>
            <a:r>
              <a:rPr lang="zh-CN" altLang="en-US" dirty="0">
                <a:solidFill>
                  <a:srgbClr val="C00000"/>
                </a:solidFill>
              </a:rPr>
              <a:t>论证 </a:t>
            </a:r>
            <a:r>
              <a:rPr lang="en-US" altLang="zh-CN" dirty="0">
                <a:solidFill>
                  <a:srgbClr val="C00000"/>
                </a:solidFill>
              </a:rPr>
              <a:t>Transformer</a:t>
            </a:r>
            <a:r>
              <a:rPr lang="zh-CN" altLang="en-US" dirty="0">
                <a:solidFill>
                  <a:srgbClr val="C00000"/>
                </a:solidFill>
              </a:rPr>
              <a:t> 结构能力的上限</a:t>
            </a:r>
            <a:r>
              <a:rPr lang="zh-CN" altLang="en-US" dirty="0"/>
              <a:t>。</a:t>
            </a:r>
          </a:p>
        </p:txBody>
      </p:sp>
    </p:spTree>
    <p:extLst>
      <p:ext uri="{BB962C8B-B14F-4D97-AF65-F5344CB8AC3E}">
        <p14:creationId xmlns:p14="http://schemas.microsoft.com/office/powerpoint/2010/main" val="132305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9408C-3B27-064D-A4A7-E60F3C785205}"/>
              </a:ext>
            </a:extLst>
          </p:cNvPr>
          <p:cNvSpPr>
            <a:spLocks noGrp="1"/>
          </p:cNvSpPr>
          <p:nvPr>
            <p:ph type="title"/>
          </p:nvPr>
        </p:nvSpPr>
        <p:spPr/>
        <p:txBody>
          <a:bodyPr/>
          <a:lstStyle/>
          <a:p>
            <a:r>
              <a:rPr lang="zh-CN" altLang="en-US" dirty="0"/>
              <a:t>英伟达</a:t>
            </a:r>
            <a:r>
              <a:rPr lang="en-US" altLang="zh-CN" dirty="0"/>
              <a:t>CEO</a:t>
            </a:r>
            <a:r>
              <a:rPr lang="zh-CN" altLang="en-US" dirty="0"/>
              <a:t>黄仁勋：</a:t>
            </a:r>
            <a:r>
              <a:rPr lang="en-US" altLang="zh-CN" dirty="0"/>
              <a:t>AGI</a:t>
            </a:r>
            <a:r>
              <a:rPr lang="zh-CN" altLang="en-US" dirty="0"/>
              <a:t>或将在</a:t>
            </a:r>
            <a:r>
              <a:rPr lang="en-US" altLang="zh-CN" dirty="0"/>
              <a:t>5</a:t>
            </a:r>
            <a:r>
              <a:rPr lang="zh-CN" altLang="en-US" dirty="0"/>
              <a:t>年内出现</a:t>
            </a:r>
            <a:endParaRPr kumimoji="1" lang="zh-CN" altLang="en-US" dirty="0"/>
          </a:p>
        </p:txBody>
      </p:sp>
      <p:sp>
        <p:nvSpPr>
          <p:cNvPr id="5" name="内容占位符 4">
            <a:extLst>
              <a:ext uri="{FF2B5EF4-FFF2-40B4-BE49-F238E27FC236}">
                <a16:creationId xmlns:a16="http://schemas.microsoft.com/office/drawing/2014/main" id="{13C52F77-6326-B540-9C8E-BCE29ED78856}"/>
              </a:ext>
            </a:extLst>
          </p:cNvPr>
          <p:cNvSpPr>
            <a:spLocks noGrp="1"/>
          </p:cNvSpPr>
          <p:nvPr>
            <p:ph sz="half" idx="1"/>
          </p:nvPr>
        </p:nvSpPr>
        <p:spPr>
          <a:xfrm>
            <a:off x="623636" y="1502978"/>
            <a:ext cx="2834267" cy="4852101"/>
          </a:xfrm>
        </p:spPr>
        <p:txBody>
          <a:bodyPr/>
          <a:lstStyle/>
          <a:p>
            <a:r>
              <a:rPr lang="en-US" altLang="zh-CN" sz="1800" dirty="0"/>
              <a:t>2024</a:t>
            </a:r>
            <a:r>
              <a:rPr lang="zh-CN" altLang="en-US" sz="1800" dirty="0"/>
              <a:t>年</a:t>
            </a:r>
            <a:r>
              <a:rPr lang="en-US" altLang="zh-CN" sz="1800" dirty="0"/>
              <a:t>3</a:t>
            </a:r>
            <a:r>
              <a:rPr lang="zh-CN" altLang="en-US" sz="1800" dirty="0"/>
              <a:t>月初，</a:t>
            </a:r>
            <a:r>
              <a:rPr lang="en-US" altLang="zh-CN" sz="1800" dirty="0"/>
              <a:t>NVIDIA</a:t>
            </a:r>
            <a:r>
              <a:rPr lang="zh-CN" altLang="en-US" sz="1800" dirty="0"/>
              <a:t>英伟达</a:t>
            </a:r>
            <a:r>
              <a:rPr lang="en-US" altLang="zh-CN" sz="1800" dirty="0"/>
              <a:t>CEO</a:t>
            </a:r>
            <a:r>
              <a:rPr lang="zh-CN" altLang="en-US" sz="1800" dirty="0"/>
              <a:t>黄仁勋重返其母校斯坦福大学，参加了学院组织的</a:t>
            </a:r>
            <a:r>
              <a:rPr lang="en-US" altLang="zh-CN" sz="1800" dirty="0"/>
              <a:t>SIEPR</a:t>
            </a:r>
            <a:r>
              <a:rPr lang="zh-CN" altLang="en-US" sz="1800" dirty="0"/>
              <a:t>经济峰会以及</a:t>
            </a:r>
            <a:r>
              <a:rPr lang="en-US" altLang="zh-CN" sz="1800" dirty="0"/>
              <a:t>View From The Top </a:t>
            </a:r>
            <a:r>
              <a:rPr lang="zh-CN" altLang="en-US" sz="1800" dirty="0"/>
              <a:t>系列讲座。在活动中，黄仁勋谈及了通用人工智能</a:t>
            </a:r>
            <a:r>
              <a:rPr lang="en-US" altLang="zh-CN" sz="1800" dirty="0"/>
              <a:t>AGI</a:t>
            </a:r>
            <a:r>
              <a:rPr lang="zh-CN" altLang="en-US" sz="1800" dirty="0"/>
              <a:t>的发展，他预测在未来</a:t>
            </a:r>
            <a:r>
              <a:rPr lang="en-US" altLang="zh-CN" sz="1800" dirty="0"/>
              <a:t>5</a:t>
            </a:r>
            <a:r>
              <a:rPr lang="zh-CN" altLang="en-US" sz="1800" dirty="0"/>
              <a:t>年时间，</a:t>
            </a:r>
            <a:r>
              <a:rPr lang="en-US" altLang="zh-CN" sz="1800" dirty="0"/>
              <a:t>AI</a:t>
            </a:r>
            <a:r>
              <a:rPr lang="zh-CN" altLang="en-US" sz="1800" dirty="0"/>
              <a:t>将实现人类水平的通用人工智能。</a:t>
            </a:r>
          </a:p>
        </p:txBody>
      </p:sp>
      <p:pic>
        <p:nvPicPr>
          <p:cNvPr id="6" name="图片 5">
            <a:extLst>
              <a:ext uri="{FF2B5EF4-FFF2-40B4-BE49-F238E27FC236}">
                <a16:creationId xmlns:a16="http://schemas.microsoft.com/office/drawing/2014/main" id="{58770C48-8F79-5D40-8CC1-4406C6B322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47090" y="1502979"/>
            <a:ext cx="7798677" cy="4852101"/>
          </a:xfrm>
          <a:prstGeom prst="roundRect">
            <a:avLst>
              <a:gd name="adj" fmla="val 426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6944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A6AD217-1C02-CE42-9B05-04471D29C42E}"/>
              </a:ext>
            </a:extLst>
          </p:cNvPr>
          <p:cNvSpPr>
            <a:spLocks noGrp="1"/>
          </p:cNvSpPr>
          <p:nvPr>
            <p:ph type="title"/>
          </p:nvPr>
        </p:nvSpPr>
        <p:spPr/>
        <p:txBody>
          <a:bodyPr/>
          <a:lstStyle/>
          <a:p>
            <a:r>
              <a:rPr lang="en-US" altLang="zh-CN" dirty="0"/>
              <a:t>Sora</a:t>
            </a:r>
            <a:r>
              <a:rPr lang="zh-CN" altLang="en-US" dirty="0"/>
              <a:t> 与 </a:t>
            </a:r>
            <a:r>
              <a:rPr lang="en-US" altLang="zh-CN" dirty="0"/>
              <a:t>Genie/JEPA</a:t>
            </a:r>
            <a:r>
              <a:rPr lang="zh-CN" altLang="en-US" dirty="0"/>
              <a:t> 的区别</a:t>
            </a:r>
          </a:p>
        </p:txBody>
      </p:sp>
      <p:sp>
        <p:nvSpPr>
          <p:cNvPr id="6" name="内容占位符 5">
            <a:extLst>
              <a:ext uri="{FF2B5EF4-FFF2-40B4-BE49-F238E27FC236}">
                <a16:creationId xmlns:a16="http://schemas.microsoft.com/office/drawing/2014/main" id="{C8311B84-DF15-644E-BFEF-B6D327E411C7}"/>
              </a:ext>
            </a:extLst>
          </p:cNvPr>
          <p:cNvSpPr>
            <a:spLocks noGrp="1"/>
          </p:cNvSpPr>
          <p:nvPr>
            <p:ph sz="half" idx="1"/>
          </p:nvPr>
        </p:nvSpPr>
        <p:spPr/>
        <p:txBody>
          <a:bodyPr/>
          <a:lstStyle/>
          <a:p>
            <a:r>
              <a:rPr lang="zh-CN" altLang="en-US" b="1" dirty="0"/>
              <a:t>与直观物理引擎模型不同</a:t>
            </a:r>
            <a:r>
              <a:rPr lang="zh-CN" altLang="en-US" dirty="0"/>
              <a:t>，</a:t>
            </a:r>
            <a:r>
              <a:rPr lang="en-US" altLang="zh-CN" dirty="0"/>
              <a:t>Sora</a:t>
            </a:r>
            <a:r>
              <a:rPr lang="zh-CN" altLang="en-US" dirty="0"/>
              <a:t>没有专门的感知、预测和决策模块，需要像物理引擎这样的接口；它只是一个高维空间，其中潜在表示经历跨层的连续变换。</a:t>
            </a:r>
            <a:endParaRPr lang="en-US" altLang="zh-CN" dirty="0"/>
          </a:p>
          <a:p>
            <a:r>
              <a:rPr lang="en-US" altLang="zh-CN" b="1" dirty="0"/>
              <a:t>Sora</a:t>
            </a:r>
            <a:r>
              <a:rPr lang="zh-CN" altLang="en-US" b="1" dirty="0"/>
              <a:t>也与</a:t>
            </a:r>
            <a:r>
              <a:rPr lang="en-US" altLang="zh-CN" b="1" dirty="0"/>
              <a:t>Ha</a:t>
            </a:r>
            <a:r>
              <a:rPr lang="zh-CN" altLang="en-US" b="1" dirty="0"/>
              <a:t>和</a:t>
            </a:r>
            <a:r>
              <a:rPr lang="en-US" altLang="zh-CN" b="1" dirty="0"/>
              <a:t>Schmidhuber</a:t>
            </a:r>
            <a:r>
              <a:rPr lang="zh-CN" altLang="en-US" b="1" dirty="0"/>
              <a:t>的世界模型大不相同</a:t>
            </a:r>
            <a:r>
              <a:rPr lang="zh-CN" altLang="en-US" dirty="0"/>
              <a:t>。它不基于离散动作、观察和奖励信号的历史来运行模拟，没有传统意义上 </a:t>
            </a:r>
            <a:r>
              <a:rPr lang="en-US" altLang="zh-CN" dirty="0"/>
              <a:t>Policy</a:t>
            </a:r>
            <a:r>
              <a:rPr lang="zh-CN" altLang="en-US" dirty="0"/>
              <a:t> 算法（</a:t>
            </a:r>
            <a:r>
              <a:rPr lang="en-US" altLang="zh-CN" dirty="0"/>
              <a:t>Agent</a:t>
            </a:r>
            <a:r>
              <a:rPr lang="zh-CN" altLang="en-US" dirty="0"/>
              <a:t>、</a:t>
            </a:r>
            <a:r>
              <a:rPr lang="en-US" altLang="zh-CN" dirty="0"/>
              <a:t>Action</a:t>
            </a:r>
            <a:r>
              <a:rPr lang="zh-CN" altLang="en-US" dirty="0"/>
              <a:t>、</a:t>
            </a:r>
            <a:r>
              <a:rPr lang="en-US" altLang="zh-CN" dirty="0"/>
              <a:t>Reward</a:t>
            </a:r>
            <a:r>
              <a:rPr lang="zh-CN" altLang="en-US" dirty="0"/>
              <a:t>）。</a:t>
            </a:r>
            <a:endParaRPr lang="en-US" altLang="zh-CN" dirty="0"/>
          </a:p>
          <a:p>
            <a:r>
              <a:rPr lang="en-US" altLang="zh-CN" dirty="0"/>
              <a:t>Sora</a:t>
            </a:r>
            <a:r>
              <a:rPr lang="zh-CN" altLang="en-US" dirty="0"/>
              <a:t>模仿了一个智能体的 </a:t>
            </a:r>
            <a:r>
              <a:rPr lang="en-US" altLang="zh-CN" dirty="0"/>
              <a:t>Policy</a:t>
            </a:r>
            <a:r>
              <a:rPr lang="zh-CN" altLang="en-US" dirty="0"/>
              <a:t>，就像离线强化学习一样。</a:t>
            </a:r>
            <a:r>
              <a:rPr lang="zh-CN" altLang="en-US" b="1" dirty="0"/>
              <a:t>与 </a:t>
            </a:r>
            <a:r>
              <a:rPr lang="en-US" altLang="zh-CN" b="1" dirty="0"/>
              <a:t>Genie</a:t>
            </a:r>
            <a:r>
              <a:rPr lang="zh-CN" altLang="en-US" b="1" dirty="0"/>
              <a:t> 不同</a:t>
            </a:r>
            <a:r>
              <a:rPr lang="zh-CN" altLang="en-US" dirty="0"/>
              <a:t>，</a:t>
            </a:r>
            <a:r>
              <a:rPr lang="en-US" altLang="zh-CN" b="1" dirty="0"/>
              <a:t>Sora</a:t>
            </a:r>
            <a:r>
              <a:rPr lang="zh-CN" altLang="en-US" b="1" dirty="0"/>
              <a:t> 没有接受过从视频中引导潜在动作的训练，并且其输出也不以此类动作为条件。</a:t>
            </a:r>
            <a:endParaRPr lang="zh-CN" altLang="en-US" dirty="0"/>
          </a:p>
        </p:txBody>
      </p:sp>
    </p:spTree>
    <p:extLst>
      <p:ext uri="{BB962C8B-B14F-4D97-AF65-F5344CB8AC3E}">
        <p14:creationId xmlns:p14="http://schemas.microsoft.com/office/powerpoint/2010/main" val="3470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96AF8D9-D31A-2546-82B9-2C031B986673}"/>
              </a:ext>
            </a:extLst>
          </p:cNvPr>
          <p:cNvSpPr>
            <a:spLocks noGrp="1"/>
          </p:cNvSpPr>
          <p:nvPr>
            <p:ph type="title"/>
          </p:nvPr>
        </p:nvSpPr>
        <p:spPr/>
        <p:txBody>
          <a:bodyPr/>
          <a:lstStyle/>
          <a:p>
            <a:r>
              <a:rPr lang="en-US" altLang="zh-CN" dirty="0"/>
              <a:t>ZOMI</a:t>
            </a:r>
            <a:r>
              <a:rPr lang="zh-CN" altLang="en-US" dirty="0"/>
              <a:t> 的猜测</a:t>
            </a:r>
          </a:p>
        </p:txBody>
      </p:sp>
      <p:sp>
        <p:nvSpPr>
          <p:cNvPr id="6" name="内容占位符 5">
            <a:extLst>
              <a:ext uri="{FF2B5EF4-FFF2-40B4-BE49-F238E27FC236}">
                <a16:creationId xmlns:a16="http://schemas.microsoft.com/office/drawing/2014/main" id="{F66B589A-0D35-2746-95B3-3FBF5ED9B01D}"/>
              </a:ext>
            </a:extLst>
          </p:cNvPr>
          <p:cNvSpPr>
            <a:spLocks noGrp="1"/>
          </p:cNvSpPr>
          <p:nvPr>
            <p:ph sz="half" idx="1"/>
          </p:nvPr>
        </p:nvSpPr>
        <p:spPr/>
        <p:txBody>
          <a:bodyPr/>
          <a:lstStyle/>
          <a:p>
            <a:r>
              <a:rPr lang="zh-CN" altLang="en-US" dirty="0">
                <a:solidFill>
                  <a:srgbClr val="C00000"/>
                </a:solidFill>
              </a:rPr>
              <a:t>关于世界模型：</a:t>
            </a:r>
            <a:endParaRPr lang="en-US" altLang="zh-CN" dirty="0">
              <a:solidFill>
                <a:srgbClr val="C00000"/>
              </a:solidFill>
            </a:endParaRPr>
          </a:p>
          <a:p>
            <a:pPr marL="582006" lvl="1" indent="-342900">
              <a:buFont typeface="+mj-lt"/>
              <a:buAutoNum type="arabicPeriod"/>
            </a:pPr>
            <a:r>
              <a:rPr lang="en-US" altLang="zh-CN" sz="1600" dirty="0"/>
              <a:t>Sora</a:t>
            </a:r>
            <a:r>
              <a:rPr lang="zh-CN" altLang="en-US" sz="1600" dirty="0"/>
              <a:t> 不是世界模型：不是通过对场景进行模拟来预测视频帧。</a:t>
            </a:r>
            <a:endParaRPr lang="en-US" altLang="zh-CN" sz="1600" dirty="0"/>
          </a:p>
          <a:p>
            <a:pPr marL="582006" lvl="1" indent="-342900">
              <a:buFont typeface="+mj-lt"/>
              <a:buAutoNum type="arabicPeriod"/>
            </a:pPr>
            <a:r>
              <a:rPr lang="zh-CN" altLang="en-US" sz="1600" dirty="0"/>
              <a:t>作为世界模型其中一环：</a:t>
            </a:r>
            <a:r>
              <a:rPr lang="en-US" altLang="zh-CN" sz="1600" dirty="0"/>
              <a:t> Sora</a:t>
            </a:r>
            <a:r>
              <a:rPr lang="zh-CN" altLang="en-US" sz="1600" dirty="0"/>
              <a:t> 等视频生成模型可以在类似于 </a:t>
            </a:r>
            <a:r>
              <a:rPr lang="en-US" altLang="zh-CN" sz="1600" dirty="0"/>
              <a:t>RL</a:t>
            </a:r>
            <a:r>
              <a:rPr lang="zh-CN" altLang="en-US" sz="1600" dirty="0"/>
              <a:t> 系统中用作模拟器。</a:t>
            </a:r>
            <a:endParaRPr lang="en-US" altLang="zh-CN" sz="1600" dirty="0"/>
          </a:p>
          <a:p>
            <a:pPr marL="582006" lvl="1" indent="-342900">
              <a:buFont typeface="+mj-lt"/>
              <a:buAutoNum type="arabicPeriod"/>
            </a:pPr>
            <a:r>
              <a:rPr lang="zh-CN" altLang="en-US" sz="1600" dirty="0"/>
              <a:t>世界模型应满足：</a:t>
            </a:r>
            <a:r>
              <a:rPr lang="en-US" altLang="zh-CN" sz="1600" dirty="0"/>
              <a:t>1</a:t>
            </a:r>
            <a:r>
              <a:rPr lang="zh-CN" altLang="en-US" sz="1600" dirty="0"/>
              <a:t>）可对未来时间环境因素进行模拟。</a:t>
            </a:r>
            <a:r>
              <a:rPr lang="en-US" altLang="zh-CN" sz="1600" dirty="0"/>
              <a:t>2</a:t>
            </a:r>
            <a:r>
              <a:rPr lang="zh-CN" altLang="en-US" sz="1600" dirty="0"/>
              <a:t>）可学习输入（包括三维环境、物理属性等）结构信息、因果效应表征。</a:t>
            </a:r>
            <a:endParaRPr lang="en-US" altLang="zh-CN" sz="1600" dirty="0"/>
          </a:p>
          <a:p>
            <a:pPr marL="239106" lvl="1" indent="-239106">
              <a:buFont typeface="Arial" pitchFamily="34" charset="0"/>
              <a:buChar char="•"/>
            </a:pPr>
            <a:endParaRPr lang="en-US" altLang="zh-CN" sz="2000" dirty="0"/>
          </a:p>
          <a:p>
            <a:pPr marL="239106" lvl="1" indent="-239106">
              <a:buFont typeface="Arial" pitchFamily="34" charset="0"/>
              <a:buChar char="•"/>
            </a:pPr>
            <a:r>
              <a:rPr lang="zh-CN" altLang="en-US" sz="2000" dirty="0">
                <a:solidFill>
                  <a:srgbClr val="C00000"/>
                </a:solidFill>
              </a:rPr>
              <a:t>关于产业发展：</a:t>
            </a:r>
            <a:endParaRPr lang="en-US" altLang="zh-CN" sz="2000" dirty="0">
              <a:solidFill>
                <a:srgbClr val="C00000"/>
              </a:solidFill>
            </a:endParaRPr>
          </a:p>
          <a:p>
            <a:pPr marL="582006" lvl="1" indent="-342900">
              <a:buFont typeface="+mj-lt"/>
              <a:buAutoNum type="arabicPeriod"/>
            </a:pPr>
            <a:r>
              <a:rPr lang="zh-CN" altLang="en-US" sz="1600" dirty="0"/>
              <a:t>强化学习类的世界模型</a:t>
            </a:r>
            <a:r>
              <a:rPr lang="en-US" altLang="zh-CN" sz="1600" dirty="0"/>
              <a:t>24</a:t>
            </a:r>
            <a:r>
              <a:rPr lang="zh-CN" altLang="en-US" sz="1600" dirty="0"/>
              <a:t>年仍然难以成为算力消耗大头，技术上和理论上有待突破；</a:t>
            </a:r>
            <a:endParaRPr lang="en-US" altLang="zh-CN" sz="1600" dirty="0"/>
          </a:p>
          <a:p>
            <a:pPr marL="582006" lvl="1" indent="-342900">
              <a:buFont typeface="+mj-lt"/>
              <a:buAutoNum type="arabicPeriod"/>
            </a:pPr>
            <a:r>
              <a:rPr lang="zh-CN" altLang="en-US" sz="1600" dirty="0"/>
              <a:t>国内百模大战的创业公司和头部大厂不会跟进世界模型，因为技术不成熟，不能呈现应用落地；</a:t>
            </a:r>
            <a:endParaRPr lang="en-US" altLang="zh-CN" sz="1600" dirty="0"/>
          </a:p>
          <a:p>
            <a:pPr marL="582006" lvl="1" indent="-342900">
              <a:buFont typeface="+mj-lt"/>
              <a:buAutoNum type="arabicPeriod"/>
            </a:pPr>
            <a:r>
              <a:rPr lang="zh-CN" altLang="en-US" sz="1600" dirty="0"/>
              <a:t>机器人的应用落地短期内（</a:t>
            </a:r>
            <a:r>
              <a:rPr lang="en-US" altLang="zh-CN" sz="1600" dirty="0"/>
              <a:t>24/25</a:t>
            </a:r>
            <a:r>
              <a:rPr lang="zh-CN" altLang="en-US" sz="1600" dirty="0"/>
              <a:t>）仍然以大模型 </a:t>
            </a:r>
            <a:r>
              <a:rPr lang="en-US" altLang="zh-CN" sz="1600" dirty="0"/>
              <a:t>+</a:t>
            </a:r>
            <a:r>
              <a:rPr lang="zh-CN" altLang="en-US" sz="1600" dirty="0"/>
              <a:t> 传统伺服控制为主，世界模型的智能 </a:t>
            </a:r>
            <a:r>
              <a:rPr lang="en-US" altLang="zh-CN" sz="1600" dirty="0"/>
              <a:t>Agent</a:t>
            </a:r>
            <a:r>
              <a:rPr lang="zh-CN" altLang="en-US" sz="1600" dirty="0"/>
              <a:t> 仍停留实验室；</a:t>
            </a:r>
            <a:endParaRPr lang="en-US" altLang="zh-CN" sz="1600" dirty="0"/>
          </a:p>
          <a:p>
            <a:pPr lvl="1"/>
            <a:endParaRPr lang="en-US" altLang="zh-CN" sz="1800" dirty="0"/>
          </a:p>
        </p:txBody>
      </p:sp>
    </p:spTree>
    <p:extLst>
      <p:ext uri="{BB962C8B-B14F-4D97-AF65-F5344CB8AC3E}">
        <p14:creationId xmlns:p14="http://schemas.microsoft.com/office/powerpoint/2010/main" val="194435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8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BA3D09-641F-8540-BD1C-6458643547E6}"/>
              </a:ext>
            </a:extLst>
          </p:cNvPr>
          <p:cNvSpPr>
            <a:spLocks noGrp="1"/>
          </p:cNvSpPr>
          <p:nvPr>
            <p:ph type="title"/>
          </p:nvPr>
        </p:nvSpPr>
        <p:spPr/>
        <p:txBody>
          <a:bodyPr/>
          <a:lstStyle/>
          <a:p>
            <a:r>
              <a:rPr lang="zh-CN" altLang="en-US" dirty="0"/>
              <a:t>谁才是世界模型老大？</a:t>
            </a:r>
          </a:p>
        </p:txBody>
      </p:sp>
      <p:sp>
        <p:nvSpPr>
          <p:cNvPr id="5" name="内容占位符 4">
            <a:extLst>
              <a:ext uri="{FF2B5EF4-FFF2-40B4-BE49-F238E27FC236}">
                <a16:creationId xmlns:a16="http://schemas.microsoft.com/office/drawing/2014/main" id="{612C42A9-84E9-4845-A355-F676CB52C1DF}"/>
              </a:ext>
            </a:extLst>
          </p:cNvPr>
          <p:cNvSpPr>
            <a:spLocks noGrp="1"/>
          </p:cNvSpPr>
          <p:nvPr>
            <p:ph sz="half" idx="1"/>
          </p:nvPr>
        </p:nvSpPr>
        <p:spPr>
          <a:xfrm>
            <a:off x="1107111" y="2842376"/>
            <a:ext cx="2918351" cy="589191"/>
          </a:xfrm>
        </p:spPr>
        <p:txBody>
          <a:bodyPr/>
          <a:lstStyle/>
          <a:p>
            <a:r>
              <a:rPr lang="en-US" altLang="zh-CN" dirty="0"/>
              <a:t>2024.02.15</a:t>
            </a:r>
            <a:r>
              <a:rPr lang="zh-CN" altLang="en-US" dirty="0"/>
              <a:t> </a:t>
            </a:r>
            <a:r>
              <a:rPr lang="en-US" altLang="zh-CN" dirty="0"/>
              <a:t>SORA</a:t>
            </a:r>
            <a:r>
              <a:rPr lang="zh-CN" altLang="en-US" dirty="0"/>
              <a:t>发布</a:t>
            </a:r>
          </a:p>
        </p:txBody>
      </p:sp>
      <p:sp>
        <p:nvSpPr>
          <p:cNvPr id="6" name="右箭头 5">
            <a:extLst>
              <a:ext uri="{FF2B5EF4-FFF2-40B4-BE49-F238E27FC236}">
                <a16:creationId xmlns:a16="http://schemas.microsoft.com/office/drawing/2014/main" id="{D3603518-7DAE-C64E-B7D4-BF5095C8E0C4}"/>
              </a:ext>
            </a:extLst>
          </p:cNvPr>
          <p:cNvSpPr/>
          <p:nvPr/>
        </p:nvSpPr>
        <p:spPr>
          <a:xfrm>
            <a:off x="1006119" y="3389914"/>
            <a:ext cx="10184524" cy="935421"/>
          </a:xfrm>
          <a:prstGeom prst="rightArrow">
            <a:avLst>
              <a:gd name="adj1" fmla="val 50000"/>
              <a:gd name="adj2" fmla="val 7022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内容占位符 4">
            <a:extLst>
              <a:ext uri="{FF2B5EF4-FFF2-40B4-BE49-F238E27FC236}">
                <a16:creationId xmlns:a16="http://schemas.microsoft.com/office/drawing/2014/main" id="{F9B723B0-74EB-734D-A0C0-617B278CA5D7}"/>
              </a:ext>
            </a:extLst>
          </p:cNvPr>
          <p:cNvSpPr txBox="1">
            <a:spLocks/>
          </p:cNvSpPr>
          <p:nvPr/>
        </p:nvSpPr>
        <p:spPr>
          <a:xfrm>
            <a:off x="4877149" y="4485863"/>
            <a:ext cx="2918351" cy="589191"/>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2024.02.26</a:t>
            </a:r>
            <a:r>
              <a:rPr lang="en-US" dirty="0"/>
              <a:t> </a:t>
            </a:r>
            <a:r>
              <a:rPr lang="en-US" altLang="zh-CN" dirty="0"/>
              <a:t>Genie</a:t>
            </a:r>
            <a:r>
              <a:rPr lang="zh-CN" altLang="en-US" dirty="0"/>
              <a:t>发布</a:t>
            </a:r>
          </a:p>
        </p:txBody>
      </p:sp>
      <p:sp>
        <p:nvSpPr>
          <p:cNvPr id="8" name="内容占位符 4">
            <a:extLst>
              <a:ext uri="{FF2B5EF4-FFF2-40B4-BE49-F238E27FC236}">
                <a16:creationId xmlns:a16="http://schemas.microsoft.com/office/drawing/2014/main" id="{FA0F0F30-3F86-2D4E-82AA-63FA0DDA707A}"/>
              </a:ext>
            </a:extLst>
          </p:cNvPr>
          <p:cNvSpPr txBox="1">
            <a:spLocks/>
          </p:cNvSpPr>
          <p:nvPr/>
        </p:nvSpPr>
        <p:spPr>
          <a:xfrm>
            <a:off x="7351986" y="2401351"/>
            <a:ext cx="2918351" cy="1099250"/>
          </a:xfrm>
          <a:prstGeom prst="rect">
            <a:avLst/>
          </a:prstGeom>
          <a:noFill/>
        </p:spPr>
        <p:txBody>
          <a:bodyPr/>
          <a:lstStyle>
            <a:lvl1pPr marL="239106" marR="0" indent="-239106" algn="l" defTabSz="1218804" rtl="0" eaLnBrk="1" fontAlgn="base" latinLnBrk="1" hangingPunct="1">
              <a:lnSpc>
                <a:spcPct val="150000"/>
              </a:lnSpc>
              <a:spcBef>
                <a:spcPts val="0"/>
              </a:spcBef>
              <a:spcAft>
                <a:spcPts val="800"/>
              </a:spcAft>
              <a:buClr>
                <a:srgbClr val="92D050"/>
              </a:buClr>
              <a:buFont typeface="Arial" pitchFamily="34" charset="0"/>
              <a:buChar cha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ts val="800"/>
              </a:spcAft>
              <a:buClr>
                <a:srgbClr val="92D050"/>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ts val="800"/>
              </a:spcAft>
              <a:buClr>
                <a:srgbClr val="92D050"/>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marL="21336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1542" kern="1200">
                <a:solidFill>
                  <a:schemeClr val="tx1"/>
                </a:solidFill>
                <a:latin typeface="+mn-lt"/>
                <a:ea typeface="+mn-ea"/>
                <a:cs typeface="+mn-cs"/>
              </a:defRPr>
            </a:lvl9pPr>
          </a:lstStyle>
          <a:p>
            <a:r>
              <a:rPr lang="en-US" altLang="zh-CN" dirty="0"/>
              <a:t>2024.03.01</a:t>
            </a:r>
            <a:r>
              <a:rPr lang="en-US" dirty="0"/>
              <a:t> V-JEPA</a:t>
            </a:r>
            <a:r>
              <a:rPr lang="zh-CN" altLang="en-US" dirty="0"/>
              <a:t>发布</a:t>
            </a:r>
            <a:endParaRPr lang="en-US" altLang="zh-CN" dirty="0"/>
          </a:p>
          <a:p>
            <a:r>
              <a:rPr lang="en-US" altLang="zh-CN" dirty="0"/>
              <a:t>2024.03.05</a:t>
            </a:r>
            <a:r>
              <a:rPr lang="zh-CN" altLang="en-US" dirty="0"/>
              <a:t> </a:t>
            </a:r>
            <a:r>
              <a:rPr lang="en-US" altLang="zh-CN" dirty="0"/>
              <a:t>IWM</a:t>
            </a:r>
            <a:r>
              <a:rPr lang="zh-CN" altLang="en-US" dirty="0"/>
              <a:t> 发布</a:t>
            </a:r>
          </a:p>
        </p:txBody>
      </p:sp>
      <p:sp>
        <p:nvSpPr>
          <p:cNvPr id="9" name="矩形 8">
            <a:extLst>
              <a:ext uri="{FF2B5EF4-FFF2-40B4-BE49-F238E27FC236}">
                <a16:creationId xmlns:a16="http://schemas.microsoft.com/office/drawing/2014/main" id="{F601FA96-823D-904F-8630-FEA296AF8676}"/>
              </a:ext>
            </a:extLst>
          </p:cNvPr>
          <p:cNvSpPr/>
          <p:nvPr/>
        </p:nvSpPr>
        <p:spPr>
          <a:xfrm>
            <a:off x="1704511" y="2359698"/>
            <a:ext cx="1723549" cy="461665"/>
          </a:xfrm>
          <a:prstGeom prst="rect">
            <a:avLst/>
          </a:prstGeom>
        </p:spPr>
        <p:txBody>
          <a:bodyPr wrap="none">
            <a:spAutoFit/>
          </a:bodyPr>
          <a:lstStyle/>
          <a:p>
            <a:r>
              <a:rPr lang="zh-CN" altLang="en-US" sz="2400" b="1" dirty="0">
                <a:solidFill>
                  <a:srgbClr val="C00000"/>
                </a:solidFill>
                <a:latin typeface="+mn-ea"/>
              </a:rPr>
              <a:t>世界模拟器</a:t>
            </a:r>
          </a:p>
        </p:txBody>
      </p:sp>
      <p:sp>
        <p:nvSpPr>
          <p:cNvPr id="10" name="矩形 9">
            <a:extLst>
              <a:ext uri="{FF2B5EF4-FFF2-40B4-BE49-F238E27FC236}">
                <a16:creationId xmlns:a16="http://schemas.microsoft.com/office/drawing/2014/main" id="{CE903DAB-2222-3247-BD48-779A358FBFCF}"/>
              </a:ext>
            </a:extLst>
          </p:cNvPr>
          <p:cNvSpPr/>
          <p:nvPr/>
        </p:nvSpPr>
        <p:spPr>
          <a:xfrm>
            <a:off x="7949386" y="2037926"/>
            <a:ext cx="1415772" cy="461665"/>
          </a:xfrm>
          <a:prstGeom prst="rect">
            <a:avLst/>
          </a:prstGeom>
        </p:spPr>
        <p:txBody>
          <a:bodyPr wrap="none">
            <a:spAutoFit/>
          </a:bodyPr>
          <a:lstStyle/>
          <a:p>
            <a:r>
              <a:rPr lang="zh-CN" altLang="en-US" sz="2400" b="1" dirty="0">
                <a:solidFill>
                  <a:srgbClr val="C00000"/>
                </a:solidFill>
                <a:latin typeface="+mn-ea"/>
              </a:rPr>
              <a:t>世界模型</a:t>
            </a:r>
          </a:p>
        </p:txBody>
      </p:sp>
      <p:sp>
        <p:nvSpPr>
          <p:cNvPr id="11" name="矩形 10">
            <a:extLst>
              <a:ext uri="{FF2B5EF4-FFF2-40B4-BE49-F238E27FC236}">
                <a16:creationId xmlns:a16="http://schemas.microsoft.com/office/drawing/2014/main" id="{5211C226-17C0-1E4E-9EB8-E95E46EFFCE5}"/>
              </a:ext>
            </a:extLst>
          </p:cNvPr>
          <p:cNvSpPr/>
          <p:nvPr/>
        </p:nvSpPr>
        <p:spPr>
          <a:xfrm>
            <a:off x="5320661" y="5075054"/>
            <a:ext cx="2031325" cy="461665"/>
          </a:xfrm>
          <a:prstGeom prst="rect">
            <a:avLst/>
          </a:prstGeom>
        </p:spPr>
        <p:txBody>
          <a:bodyPr wrap="none">
            <a:spAutoFit/>
          </a:bodyPr>
          <a:lstStyle/>
          <a:p>
            <a:r>
              <a:rPr lang="zh-CN" altLang="en-US" sz="2400" b="1" dirty="0">
                <a:solidFill>
                  <a:srgbClr val="C00000"/>
                </a:solidFill>
                <a:latin typeface="Arial" panose="020B0604020202020204" pitchFamily="34" charset="0"/>
              </a:rPr>
              <a:t>基础世界模型</a:t>
            </a:r>
            <a:endParaRPr lang="zh-CN" altLang="en-US" sz="2400" b="1" dirty="0">
              <a:solidFill>
                <a:srgbClr val="C00000"/>
              </a:solidFill>
            </a:endParaRPr>
          </a:p>
        </p:txBody>
      </p:sp>
      <p:pic>
        <p:nvPicPr>
          <p:cNvPr id="12" name="图片 11">
            <a:extLst>
              <a:ext uri="{FF2B5EF4-FFF2-40B4-BE49-F238E27FC236}">
                <a16:creationId xmlns:a16="http://schemas.microsoft.com/office/drawing/2014/main" id="{C5855544-F804-7D41-BB85-EC3FCC1A30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33794" y="1498596"/>
            <a:ext cx="2206800" cy="1241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78456040-E656-D64C-8165-344E692B51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0193" y="4359480"/>
            <a:ext cx="2206800" cy="124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 name="直线连接符 14">
            <a:extLst>
              <a:ext uri="{FF2B5EF4-FFF2-40B4-BE49-F238E27FC236}">
                <a16:creationId xmlns:a16="http://schemas.microsoft.com/office/drawing/2014/main" id="{06709774-BD1E-2C42-8540-9BAAAB565DDD}"/>
              </a:ext>
            </a:extLst>
          </p:cNvPr>
          <p:cNvCxnSpPr/>
          <p:nvPr/>
        </p:nvCxnSpPr>
        <p:spPr>
          <a:xfrm>
            <a:off x="2480441" y="3294977"/>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5F2BA1DB-1C63-B742-A926-0ED956B361C2}"/>
              </a:ext>
            </a:extLst>
          </p:cNvPr>
          <p:cNvCxnSpPr/>
          <p:nvPr/>
        </p:nvCxnSpPr>
        <p:spPr>
          <a:xfrm>
            <a:off x="6332482" y="3825666"/>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AEA3AAD-7616-DC4E-ABF0-4037127C5C0D}"/>
              </a:ext>
            </a:extLst>
          </p:cNvPr>
          <p:cNvCxnSpPr/>
          <p:nvPr/>
        </p:nvCxnSpPr>
        <p:spPr>
          <a:xfrm>
            <a:off x="8686799"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E7658CA9-AA57-214E-B0CA-681FBCF682A3}"/>
              </a:ext>
            </a:extLst>
          </p:cNvPr>
          <p:cNvCxnSpPr/>
          <p:nvPr/>
        </p:nvCxnSpPr>
        <p:spPr>
          <a:xfrm>
            <a:off x="9344577" y="3312615"/>
            <a:ext cx="0" cy="58662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827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B12C2D7-5CA9-D849-9B51-56671D17C4F3}"/>
              </a:ext>
            </a:extLst>
          </p:cNvPr>
          <p:cNvSpPr>
            <a:spLocks noGrp="1"/>
          </p:cNvSpPr>
          <p:nvPr>
            <p:ph type="title"/>
          </p:nvPr>
        </p:nvSpPr>
        <p:spPr/>
        <p:txBody>
          <a:bodyPr/>
          <a:lstStyle/>
          <a:p>
            <a:r>
              <a:rPr lang="en-US" altLang="zh-CN" dirty="0"/>
              <a:t>AGI</a:t>
            </a:r>
            <a:r>
              <a:rPr lang="zh-CN" altLang="en-US" dirty="0"/>
              <a:t> 通用智能之路流派</a:t>
            </a:r>
          </a:p>
        </p:txBody>
      </p:sp>
      <p:sp>
        <p:nvSpPr>
          <p:cNvPr id="3" name="内容占位符 2">
            <a:extLst>
              <a:ext uri="{FF2B5EF4-FFF2-40B4-BE49-F238E27FC236}">
                <a16:creationId xmlns:a16="http://schemas.microsoft.com/office/drawing/2014/main" id="{D647E9CC-EA3C-FE4E-A9F6-F31C137B4367}"/>
              </a:ext>
            </a:extLst>
          </p:cNvPr>
          <p:cNvSpPr>
            <a:spLocks noGrp="1"/>
          </p:cNvSpPr>
          <p:nvPr>
            <p:ph sz="half" idx="1"/>
          </p:nvPr>
        </p:nvSpPr>
        <p:spPr/>
        <p:txBody>
          <a:bodyPr/>
          <a:lstStyle/>
          <a:p>
            <a:pPr marL="457200" indent="-457200">
              <a:buFont typeface="+mj-lt"/>
              <a:buAutoNum type="arabicPeriod"/>
            </a:pPr>
            <a:r>
              <a:rPr lang="zh-CN" altLang="en-US" b="1" dirty="0">
                <a:solidFill>
                  <a:srgbClr val="C00000"/>
                </a:solidFill>
              </a:rPr>
              <a:t>自回归生成式：</a:t>
            </a:r>
            <a:endParaRPr lang="en-US" altLang="zh-CN" b="1" dirty="0">
              <a:solidFill>
                <a:srgbClr val="C00000"/>
              </a:solidFill>
            </a:endParaRPr>
          </a:p>
          <a:p>
            <a:pPr marL="694190" lvl="1" indent="-457200"/>
            <a:r>
              <a:rPr lang="zh-CN" altLang="en-US" dirty="0"/>
              <a:t>以 </a:t>
            </a:r>
            <a:r>
              <a:rPr lang="en-US" altLang="zh-CN" dirty="0"/>
              <a:t>OpenAI</a:t>
            </a:r>
            <a:r>
              <a:rPr lang="zh-CN" altLang="en-US" dirty="0"/>
              <a:t> 为代表 </a:t>
            </a:r>
            <a:r>
              <a:rPr lang="en-US" altLang="zh-CN" dirty="0"/>
              <a:t>Transformer</a:t>
            </a:r>
            <a:r>
              <a:rPr lang="zh-CN" altLang="en-US" dirty="0"/>
              <a:t>（</a:t>
            </a:r>
            <a:r>
              <a:rPr lang="en-US" altLang="zh-CN" dirty="0"/>
              <a:t>SORA</a:t>
            </a:r>
            <a:r>
              <a:rPr lang="zh-CN" altLang="en-US" dirty="0"/>
              <a:t>），通过 </a:t>
            </a:r>
            <a:r>
              <a:rPr lang="en-US" altLang="zh-CN" dirty="0"/>
              <a:t>Scaling</a:t>
            </a:r>
            <a:r>
              <a:rPr lang="zh-CN" altLang="en-US" dirty="0"/>
              <a:t> </a:t>
            </a:r>
            <a:r>
              <a:rPr lang="en-US" altLang="zh-CN" dirty="0"/>
              <a:t>Law</a:t>
            </a:r>
            <a:r>
              <a:rPr lang="zh-CN" altLang="en-US" dirty="0"/>
              <a:t> 大规模</a:t>
            </a:r>
            <a:r>
              <a:rPr lang="en-US" altLang="zh-CN" dirty="0"/>
              <a:t>/</a:t>
            </a:r>
            <a:r>
              <a:rPr lang="zh-CN" altLang="en-US" dirty="0"/>
              <a:t>大数据</a:t>
            </a:r>
            <a:r>
              <a:rPr lang="en-US" altLang="zh-CN" dirty="0"/>
              <a:t>/</a:t>
            </a:r>
            <a:r>
              <a:rPr lang="zh-CN" altLang="en-US" dirty="0"/>
              <a:t>大算力，以自回归方式走向 </a:t>
            </a:r>
            <a:r>
              <a:rPr lang="en-US" altLang="zh-CN" dirty="0"/>
              <a:t>AGI</a:t>
            </a:r>
            <a:r>
              <a:rPr lang="zh-CN" altLang="en-US" dirty="0"/>
              <a:t>。</a:t>
            </a:r>
          </a:p>
          <a:p>
            <a:pPr marL="457200" indent="-457200">
              <a:buFont typeface="+mj-lt"/>
              <a:buAutoNum type="arabicPeriod"/>
            </a:pPr>
            <a:r>
              <a:rPr lang="zh-CN" altLang="en-US" b="1" dirty="0">
                <a:solidFill>
                  <a:srgbClr val="C00000"/>
                </a:solidFill>
              </a:rPr>
              <a:t>联合嵌入预测架构：</a:t>
            </a:r>
            <a:endParaRPr lang="en-US" altLang="zh-CN" b="1" dirty="0">
              <a:solidFill>
                <a:srgbClr val="C00000"/>
              </a:solidFill>
            </a:endParaRPr>
          </a:p>
          <a:p>
            <a:pPr marL="694190" lvl="1" indent="-457200"/>
            <a:r>
              <a:rPr lang="en-US" altLang="zh-CN" dirty="0"/>
              <a:t>Yann LeCun</a:t>
            </a:r>
            <a:r>
              <a:rPr lang="zh-CN" altLang="en-US" dirty="0"/>
              <a:t> 为代表的世界模型学派，学习人类和动物能够通过观察、交互，以及无监督方式学习世界知识，通过隐藏的学习能力构成了常识的基础。</a:t>
            </a:r>
          </a:p>
          <a:p>
            <a:pPr marL="457200" lvl="1" indent="-457200">
              <a:buFont typeface="+mj-lt"/>
              <a:buAutoNum type="arabicPeriod" startAt="3"/>
            </a:pPr>
            <a:r>
              <a:rPr lang="zh-CN" altLang="en-US" sz="2000" b="1" dirty="0">
                <a:solidFill>
                  <a:srgbClr val="C00000"/>
                </a:solidFill>
              </a:rPr>
              <a:t>生成式交互环境：</a:t>
            </a:r>
            <a:endParaRPr lang="en-US" altLang="zh-CN" sz="2000" b="1" dirty="0">
              <a:solidFill>
                <a:srgbClr val="C00000"/>
              </a:solidFill>
            </a:endParaRPr>
          </a:p>
          <a:p>
            <a:pPr marL="694190" lvl="1" indent="-457200"/>
            <a:r>
              <a:rPr lang="zh-CN" altLang="en-US" dirty="0"/>
              <a:t>借鉴强化学习对世界模型的定义，重新定义生成式</a:t>
            </a:r>
            <a:r>
              <a:rPr lang="en-US" altLang="zh-CN" dirty="0"/>
              <a:t>AI</a:t>
            </a:r>
            <a:r>
              <a:rPr lang="zh-CN" altLang="en-US" dirty="0"/>
              <a:t>的新范式，即生成式交互环境。</a:t>
            </a:r>
          </a:p>
        </p:txBody>
      </p:sp>
    </p:spTree>
    <p:extLst>
      <p:ext uri="{BB962C8B-B14F-4D97-AF65-F5344CB8AC3E}">
        <p14:creationId xmlns:p14="http://schemas.microsoft.com/office/powerpoint/2010/main" val="2708900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6B13D0A4-7BB5-5042-88CB-039E40533E16}"/>
              </a:ext>
            </a:extLst>
          </p:cNvPr>
          <p:cNvSpPr>
            <a:spLocks noGrp="1"/>
          </p:cNvSpPr>
          <p:nvPr>
            <p:ph sz="half" idx="1"/>
          </p:nvPr>
        </p:nvSpPr>
        <p:spPr/>
        <p:txBody>
          <a:bodyPr>
            <a:normAutofit/>
          </a:bodyPr>
          <a:lstStyle/>
          <a:p>
            <a:r>
              <a:rPr lang="en-US" altLang="zh-CN" dirty="0"/>
              <a:t>1.</a:t>
            </a:r>
            <a:r>
              <a:rPr lang="zh-CN" altLang="en-US" dirty="0"/>
              <a:t> </a:t>
            </a:r>
            <a:r>
              <a:rPr lang="en-US" altLang="zh-CN" dirty="0"/>
              <a:t>Sora</a:t>
            </a:r>
            <a:r>
              <a:rPr lang="zh-CN" altLang="en-US" dirty="0"/>
              <a:t> 技术解读</a:t>
            </a:r>
          </a:p>
        </p:txBody>
      </p:sp>
    </p:spTree>
    <p:extLst>
      <p:ext uri="{BB962C8B-B14F-4D97-AF65-F5344CB8AC3E}">
        <p14:creationId xmlns:p14="http://schemas.microsoft.com/office/powerpoint/2010/main" val="334034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AA47E22-FA35-D246-A434-43CA4596D019}"/>
              </a:ext>
            </a:extLst>
          </p:cNvPr>
          <p:cNvSpPr>
            <a:spLocks noGrp="1"/>
          </p:cNvSpPr>
          <p:nvPr>
            <p:ph sz="half" idx="1"/>
          </p:nvPr>
        </p:nvSpPr>
        <p:spPr/>
        <p:txBody>
          <a:bodyPr/>
          <a:lstStyle/>
          <a:p>
            <a:r>
              <a:rPr kumimoji="1" lang="en-US" altLang="zh-CN" dirty="0"/>
              <a:t>Sora</a:t>
            </a:r>
            <a:r>
              <a:rPr kumimoji="1" lang="zh-CN" altLang="en-US" dirty="0"/>
              <a:t> 效果欣赏</a:t>
            </a:r>
          </a:p>
        </p:txBody>
      </p:sp>
    </p:spTree>
    <p:extLst>
      <p:ext uri="{BB962C8B-B14F-4D97-AF65-F5344CB8AC3E}">
        <p14:creationId xmlns:p14="http://schemas.microsoft.com/office/powerpoint/2010/main" val="56133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3.xml><?xml version="1.0" encoding="utf-8"?>
<a:theme xmlns:a="http://schemas.openxmlformats.org/drawingml/2006/main" name="5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4.xml><?xml version="1.0" encoding="utf-8"?>
<a:theme xmlns:a="http://schemas.openxmlformats.org/drawingml/2006/main" name="4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CW2.0_PPT template 1_light color_16x9.pptx" id="{EB755E8C-9C49-4156-972A-77C71199DF41}" vid="{41D20CE4-194A-496B-A9F4-B09CE5EED04B}"/>
    </a:ext>
  </a:ext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39587</TotalTime>
  <Words>3376</Words>
  <Application>Microsoft Macintosh PowerPoint</Application>
  <PresentationFormat>自定义</PresentationFormat>
  <Paragraphs>227</Paragraphs>
  <Slides>55</Slides>
  <Notes>1</Notes>
  <HiddenSlides>0</HiddenSlides>
  <MMClips>0</MMClips>
  <ScaleCrop>false</ScaleCrop>
  <HeadingPairs>
    <vt:vector size="6" baseType="variant">
      <vt:variant>
        <vt:lpstr>已用的字体</vt:lpstr>
      </vt:variant>
      <vt:variant>
        <vt:i4>9</vt:i4>
      </vt:variant>
      <vt:variant>
        <vt:lpstr>主题</vt:lpstr>
      </vt:variant>
      <vt:variant>
        <vt:i4>7</vt:i4>
      </vt:variant>
      <vt:variant>
        <vt:lpstr>幻灯片标题</vt:lpstr>
      </vt:variant>
      <vt:variant>
        <vt:i4>55</vt:i4>
      </vt:variant>
    </vt:vector>
  </HeadingPairs>
  <TitlesOfParts>
    <vt:vector size="71" baseType="lpstr">
      <vt:lpstr>Microsoft YaHei</vt:lpstr>
      <vt:lpstr>Microsoft YaHei</vt:lpstr>
      <vt:lpstr>ACGN-MiaoGB-Flash</vt:lpstr>
      <vt:lpstr>Arial</vt:lpstr>
      <vt:lpstr>Calibri</vt:lpstr>
      <vt:lpstr>Cambria Math</vt:lpstr>
      <vt:lpstr>Futura Medium</vt:lpstr>
      <vt:lpstr>Gill Sans MT</vt:lpstr>
      <vt:lpstr>Wingdings</vt:lpstr>
      <vt:lpstr>封面页_图片版 </vt:lpstr>
      <vt:lpstr>1_内容Copytext </vt:lpstr>
      <vt:lpstr>5_内容Copytext </vt:lpstr>
      <vt:lpstr>4_内容Copytext </vt:lpstr>
      <vt:lpstr>code01</vt:lpstr>
      <vt:lpstr>1_code01</vt:lpstr>
      <vt:lpstr>结束页</vt:lpstr>
      <vt:lpstr>PowerPoint 演示文稿</vt:lpstr>
      <vt:lpstr>关于本内容</vt:lpstr>
      <vt:lpstr>PowerPoint 演示文稿</vt:lpstr>
      <vt:lpstr>Yann LeCun 怒斥 Sora </vt:lpstr>
      <vt:lpstr>Yann LeCun 怒斥 Sora </vt:lpstr>
      <vt:lpstr>谁才是世界模型老大？</vt:lpstr>
      <vt:lpstr>AGI 通用智能之路流派</vt:lpstr>
      <vt:lpstr>PowerPoint 演示文稿</vt:lpstr>
      <vt:lpstr>PowerPoint 演示文稿</vt:lpstr>
      <vt:lpstr>相关技术架构</vt:lpstr>
      <vt:lpstr>SORA 模型训练流程</vt:lpstr>
      <vt:lpstr>全网最详细：SORA 视频生成大模型原理剖析</vt:lpstr>
      <vt:lpstr>Sora 目标</vt:lpstr>
      <vt:lpstr>PowerPoint 演示文稿</vt:lpstr>
      <vt:lpstr>PowerPoint 演示文稿</vt:lpstr>
      <vt:lpstr>Genie 概述</vt:lpstr>
      <vt:lpstr>推理和训练流程</vt:lpstr>
      <vt:lpstr>Genie 核心优势 &amp; 模型</vt:lpstr>
      <vt:lpstr>ST-Transformer 结构：专用于处理视频数据</vt:lpstr>
      <vt:lpstr>潜在动作模型 LAM， Latent Action Models</vt:lpstr>
      <vt:lpstr>视频分词器 SVT， Spatiotemporal Video Tokenizer</vt:lpstr>
      <vt:lpstr>潜在动态模型 DM，Dynamics Model</vt:lpstr>
      <vt:lpstr>学习流程</vt:lpstr>
      <vt:lpstr>推理流程</vt:lpstr>
      <vt:lpstr>相关技术架构</vt:lpstr>
      <vt:lpstr>Genie 目标</vt:lpstr>
      <vt:lpstr>技术问题与讨论</vt:lpstr>
      <vt:lpstr>PowerPoint 演示文稿</vt:lpstr>
      <vt:lpstr>Joint Embedding Predictive Architectures 联合嵌入预测架构</vt:lpstr>
      <vt:lpstr>reinforcement learning 强化学习</vt:lpstr>
      <vt:lpstr>JEPA</vt:lpstr>
      <vt:lpstr>JEPA：自主智能世界模型 Autonomous Intelligence World Model</vt:lpstr>
      <vt:lpstr>JEPA：Mode-1 perception-action episode 感知-动作环节</vt:lpstr>
      <vt:lpstr>JEPA： Mode-2 perception-action episode 感知-动作环节</vt:lpstr>
      <vt:lpstr>JEPA：主要贡献</vt:lpstr>
      <vt:lpstr>JEPA： Joint Embedding Predictive Architecture</vt:lpstr>
      <vt:lpstr>I-JEPA</vt:lpstr>
      <vt:lpstr>I-JEPA 才是世界模型的未来</vt:lpstr>
      <vt:lpstr>I-JEPA 才是世界模型的未来</vt:lpstr>
      <vt:lpstr>I-JEPA 才是世界模型的未来</vt:lpstr>
      <vt:lpstr>V-JEPA 才是世界模型的未来</vt:lpstr>
      <vt:lpstr>V-JEPA 才是世界模型的未来</vt:lpstr>
      <vt:lpstr>JEPA 目标</vt:lpstr>
      <vt:lpstr>PowerPoint 演示文稿</vt:lpstr>
      <vt:lpstr>基本对比</vt:lpstr>
      <vt:lpstr>关于 SORA 的一些思考？</vt:lpstr>
      <vt:lpstr>Intuitive physics 直观物理学</vt:lpstr>
      <vt:lpstr>AI生成图像存在物理不一致性</vt:lpstr>
      <vt:lpstr>世界模型 World Models</vt:lpstr>
      <vt:lpstr>世界模型 World Models？</vt:lpstr>
      <vt:lpstr>世界模型 World Models！</vt:lpstr>
      <vt:lpstr>英伟达CEO黄仁勋：AGI或将在5年内出现</vt:lpstr>
      <vt:lpstr>Sora 与 Genie/JEPA 的区别</vt:lpstr>
      <vt:lpstr>ZOMI 的猜测</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sunbeilei</dc:creator>
  <cp:lastModifiedBy>ZOMI</cp:lastModifiedBy>
  <cp:revision>11495</cp:revision>
  <cp:lastPrinted>2023-09-08T09:14:01Z</cp:lastPrinted>
  <dcterms:created xsi:type="dcterms:W3CDTF">2020-08-28T08:44:19Z</dcterms:created>
  <dcterms:modified xsi:type="dcterms:W3CDTF">2024-07-21T02:46:37Z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(3)OuEhQ/z37fX125OKW3g17C5bV+y7G/gKJsML0A5/OgKvtn7/T6c/4T6hn9nIqtn/Da2DV0e1
YkZiURPiLC42MShcL/fZA4mE6VGaOA2FvlYfHIYSZJ2x/7mdLeRmmf1w4X0A5d4CCuYz4S2H
9F45z8fGjkVdbq/n1HUN8RuI504mZdRYgPGJ6zxlPm72+/xu+geTV5g6L4LIrOfp3Uz3lD3L
ea+4faiLw6pVexN8LT</vt:lpwstr>
  </property>
  <property fmtid="{D5CDD505-2E9C-101B-9397-08002B2CF9AE}" pid="3" name="_2015_ms_pID_7253431">
    <vt:lpwstr>ecQIe4CoyIly6OHTxuVhmieGPnYbA3uXbJm6HMUaTsPG0exzxoZIPn
gyqoQOOR7cQacoowLqktKvvgDWrIVtDqwjU4OI88dpKCXaoMY848xAR2s3foFSDFY9jS7oet
R0Py72DRnsqr3DDSQaooMLXWBuiLhuIYzMBDAV+PWApFaPwoPpXlY37MgIx3bHfWgjTOwZ3v
JN/RPQQfhjHqAE9PqhRy6dkuTle3NIqVbx2m</vt:lpwstr>
  </property>
  <property fmtid="{D5CDD505-2E9C-101B-9397-08002B2CF9AE}" pid="4" name="_2015_ms_pID_7253432">
    <vt:lpwstr>3A==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1664329715</vt:lpwstr>
  </property>
</Properties>
</file>